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57" r:id="rId2"/>
    <p:sldId id="258" r:id="rId3"/>
    <p:sldId id="259" r:id="rId4"/>
    <p:sldId id="263" r:id="rId5"/>
    <p:sldId id="260" r:id="rId6"/>
    <p:sldId id="295" r:id="rId7"/>
    <p:sldId id="264" r:id="rId8"/>
    <p:sldId id="265" r:id="rId9"/>
    <p:sldId id="266" r:id="rId10"/>
    <p:sldId id="267" r:id="rId11"/>
    <p:sldId id="268" r:id="rId12"/>
    <p:sldId id="269" r:id="rId13"/>
    <p:sldId id="270" r:id="rId14"/>
    <p:sldId id="301" r:id="rId15"/>
    <p:sldId id="302" r:id="rId16"/>
    <p:sldId id="271" r:id="rId17"/>
    <p:sldId id="272" r:id="rId18"/>
    <p:sldId id="273" r:id="rId19"/>
    <p:sldId id="296" r:id="rId20"/>
    <p:sldId id="274" r:id="rId21"/>
    <p:sldId id="275" r:id="rId22"/>
    <p:sldId id="276" r:id="rId23"/>
    <p:sldId id="277" r:id="rId24"/>
    <p:sldId id="278" r:id="rId25"/>
    <p:sldId id="279" r:id="rId26"/>
    <p:sldId id="280" r:id="rId27"/>
    <p:sldId id="281" r:id="rId28"/>
    <p:sldId id="282" r:id="rId29"/>
    <p:sldId id="283" r:id="rId30"/>
    <p:sldId id="284" r:id="rId31"/>
    <p:sldId id="304" r:id="rId32"/>
    <p:sldId id="305" r:id="rId33"/>
    <p:sldId id="306" r:id="rId34"/>
    <p:sldId id="307" r:id="rId35"/>
    <p:sldId id="308" r:id="rId36"/>
    <p:sldId id="309" r:id="rId37"/>
    <p:sldId id="310" r:id="rId38"/>
    <p:sldId id="311" r:id="rId39"/>
    <p:sldId id="312" r:id="rId40"/>
    <p:sldId id="303" r:id="rId41"/>
    <p:sldId id="294" r:id="rId42"/>
    <p:sldId id="285" r:id="rId43"/>
    <p:sldId id="313" r:id="rId44"/>
    <p:sldId id="286" r:id="rId45"/>
    <p:sldId id="287" r:id="rId46"/>
    <p:sldId id="288" r:id="rId47"/>
    <p:sldId id="289" r:id="rId48"/>
    <p:sldId id="290" r:id="rId49"/>
    <p:sldId id="291" r:id="rId50"/>
    <p:sldId id="314" r:id="rId51"/>
    <p:sldId id="292" r:id="rId52"/>
    <p:sldId id="293" r:id="rId53"/>
    <p:sldId id="315" r:id="rId54"/>
    <p:sldId id="298" r:id="rId55"/>
    <p:sldId id="299" r:id="rId56"/>
    <p:sldId id="300" r:id="rId57"/>
    <p:sldId id="262"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5958"/>
    <a:srgbClr val="A50021"/>
    <a:srgbClr val="D60093"/>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53BDC8-A060-484C-B79D-5C38DF6210DC}" v="14" dt="2019-09-26T07:54:26.4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75" autoAdjust="0"/>
    <p:restoredTop sz="94660"/>
  </p:normalViewPr>
  <p:slideViewPr>
    <p:cSldViewPr snapToGrid="0">
      <p:cViewPr varScale="1">
        <p:scale>
          <a:sx n="52" d="100"/>
          <a:sy n="52" d="100"/>
        </p:scale>
        <p:origin x="145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ma Ganesan" userId="783950ef343d668c" providerId="LiveId" clId="{7253BDC8-A060-484C-B79D-5C38DF6210DC}"/>
    <pc:docChg chg="modSld">
      <pc:chgData name="Uma Ganesan" userId="783950ef343d668c" providerId="LiveId" clId="{7253BDC8-A060-484C-B79D-5C38DF6210DC}" dt="2019-09-26T08:25:37.117" v="15" actId="6549"/>
      <pc:docMkLst>
        <pc:docMk/>
      </pc:docMkLst>
      <pc:sldChg chg="modSp">
        <pc:chgData name="Uma Ganesan" userId="783950ef343d668c" providerId="LiveId" clId="{7253BDC8-A060-484C-B79D-5C38DF6210DC}" dt="2019-09-26T08:25:37.117" v="15" actId="6549"/>
        <pc:sldMkLst>
          <pc:docMk/>
          <pc:sldMk cId="201351264" sldId="257"/>
        </pc:sldMkLst>
        <pc:spChg chg="mod">
          <ac:chgData name="Uma Ganesan" userId="783950ef343d668c" providerId="LiveId" clId="{7253BDC8-A060-484C-B79D-5C38DF6210DC}" dt="2019-09-26T08:25:37.117" v="15" actId="6549"/>
          <ac:spMkLst>
            <pc:docMk/>
            <pc:sldMk cId="201351264" sldId="257"/>
            <ac:spMk id="5" creationId="{00000000-0000-0000-0000-000000000000}"/>
          </ac:spMkLst>
        </pc:spChg>
      </pc:sldChg>
    </pc:docChg>
  </pc:docChgLst>
  <pc:docChgLst>
    <pc:chgData name="Uma Ganesan" userId="783950ef343d668c" providerId="LiveId" clId="{3A2DE89A-25DB-425C-9491-2F4357278109}"/>
    <pc:docChg chg="custSel addSld modSld">
      <pc:chgData name="Uma Ganesan" userId="783950ef343d668c" providerId="LiveId" clId="{3A2DE89A-25DB-425C-9491-2F4357278109}" dt="2019-09-26T07:55:23.289" v="138" actId="27636"/>
      <pc:docMkLst>
        <pc:docMk/>
      </pc:docMkLst>
      <pc:sldChg chg="addSp modSp">
        <pc:chgData name="Uma Ganesan" userId="783950ef343d668c" providerId="LiveId" clId="{3A2DE89A-25DB-425C-9491-2F4357278109}" dt="2019-09-26T07:44:25.763" v="59" actId="207"/>
        <pc:sldMkLst>
          <pc:docMk/>
          <pc:sldMk cId="3341732157" sldId="258"/>
        </pc:sldMkLst>
        <pc:spChg chg="mod">
          <ac:chgData name="Uma Ganesan" userId="783950ef343d668c" providerId="LiveId" clId="{3A2DE89A-25DB-425C-9491-2F4357278109}" dt="2019-09-26T07:44:25.763" v="59" actId="207"/>
          <ac:spMkLst>
            <pc:docMk/>
            <pc:sldMk cId="3341732157" sldId="258"/>
            <ac:spMk id="2" creationId="{00000000-0000-0000-0000-000000000000}"/>
          </ac:spMkLst>
        </pc:spChg>
        <pc:spChg chg="add mod">
          <ac:chgData name="Uma Ganesan" userId="783950ef343d668c" providerId="LiveId" clId="{3A2DE89A-25DB-425C-9491-2F4357278109}" dt="2019-09-26T07:44:17.280" v="58" actId="1076"/>
          <ac:spMkLst>
            <pc:docMk/>
            <pc:sldMk cId="3341732157" sldId="258"/>
            <ac:spMk id="3" creationId="{BE3B72E5-B9C2-4C50-BA07-E4A784E8BBCE}"/>
          </ac:spMkLst>
        </pc:spChg>
      </pc:sldChg>
      <pc:sldChg chg="modSp">
        <pc:chgData name="Uma Ganesan" userId="783950ef343d668c" providerId="LiveId" clId="{3A2DE89A-25DB-425C-9491-2F4357278109}" dt="2019-09-26T07:45:55.797" v="76" actId="1076"/>
        <pc:sldMkLst>
          <pc:docMk/>
          <pc:sldMk cId="1001902144" sldId="259"/>
        </pc:sldMkLst>
        <pc:spChg chg="mod">
          <ac:chgData name="Uma Ganesan" userId="783950ef343d668c" providerId="LiveId" clId="{3A2DE89A-25DB-425C-9491-2F4357278109}" dt="2019-09-26T07:45:55.797" v="76" actId="1076"/>
          <ac:spMkLst>
            <pc:docMk/>
            <pc:sldMk cId="1001902144" sldId="259"/>
            <ac:spMk id="2" creationId="{00000000-0000-0000-0000-000000000000}"/>
          </ac:spMkLst>
        </pc:spChg>
      </pc:sldChg>
      <pc:sldChg chg="addSp delSp modSp add">
        <pc:chgData name="Uma Ganesan" userId="783950ef343d668c" providerId="LiveId" clId="{3A2DE89A-25DB-425C-9491-2F4357278109}" dt="2019-09-26T07:55:23.289" v="138" actId="27636"/>
        <pc:sldMkLst>
          <pc:docMk/>
          <pc:sldMk cId="4093630681" sldId="315"/>
        </pc:sldMkLst>
        <pc:spChg chg="mod">
          <ac:chgData name="Uma Ganesan" userId="783950ef343d668c" providerId="LiveId" clId="{3A2DE89A-25DB-425C-9491-2F4357278109}" dt="2019-09-26T07:55:23.289" v="138" actId="27636"/>
          <ac:spMkLst>
            <pc:docMk/>
            <pc:sldMk cId="4093630681" sldId="315"/>
            <ac:spMk id="2" creationId="{7161A08E-665E-49DE-AD53-48D0DF4E2B06}"/>
          </ac:spMkLst>
        </pc:spChg>
        <pc:spChg chg="mod">
          <ac:chgData name="Uma Ganesan" userId="783950ef343d668c" providerId="LiveId" clId="{3A2DE89A-25DB-425C-9491-2F4357278109}" dt="2019-09-26T07:49:30.732" v="87" actId="20577"/>
          <ac:spMkLst>
            <pc:docMk/>
            <pc:sldMk cId="4093630681" sldId="315"/>
            <ac:spMk id="3" creationId="{5D5BAEBD-F912-4F03-8FD0-1D330133F6D3}"/>
          </ac:spMkLst>
        </pc:spChg>
        <pc:picChg chg="add del mod">
          <ac:chgData name="Uma Ganesan" userId="783950ef343d668c" providerId="LiveId" clId="{3A2DE89A-25DB-425C-9491-2F4357278109}" dt="2019-09-26T07:53:25.226" v="124"/>
          <ac:picMkLst>
            <pc:docMk/>
            <pc:sldMk cId="4093630681" sldId="315"/>
            <ac:picMk id="4" creationId="{44D82A70-4D82-4B56-92CE-C4012AC314B5}"/>
          </ac:picMkLst>
        </pc:picChg>
        <pc:picChg chg="add del mod">
          <ac:chgData name="Uma Ganesan" userId="783950ef343d668c" providerId="LiveId" clId="{3A2DE89A-25DB-425C-9491-2F4357278109}" dt="2019-09-26T07:54:00.005" v="127" actId="478"/>
          <ac:picMkLst>
            <pc:docMk/>
            <pc:sldMk cId="4093630681" sldId="315"/>
            <ac:picMk id="5" creationId="{9A8D1755-2696-477A-95E0-DF1603A7A80A}"/>
          </ac:picMkLst>
        </pc:picChg>
        <pc:picChg chg="add mod">
          <ac:chgData name="Uma Ganesan" userId="783950ef343d668c" providerId="LiveId" clId="{3A2DE89A-25DB-425C-9491-2F4357278109}" dt="2019-09-26T07:55:14.351" v="135" actId="1076"/>
          <ac:picMkLst>
            <pc:docMk/>
            <pc:sldMk cId="4093630681" sldId="315"/>
            <ac:picMk id="6" creationId="{4EA6B7B0-1897-4930-B581-6DE6C206092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97B922-6823-4E61-8DAD-06D7D65E84C2}" type="datetimeFigureOut">
              <a:rPr lang="en-IN" smtClean="0"/>
              <a:t>26-09-2019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A48AE1-2EF5-4F37-816D-AE7865A4598B}" type="slidenum">
              <a:rPr lang="en-IN" smtClean="0"/>
              <a:t>‹#›</a:t>
            </a:fld>
            <a:endParaRPr lang="en-IN"/>
          </a:p>
        </p:txBody>
      </p:sp>
    </p:spTree>
    <p:extLst>
      <p:ext uri="{BB962C8B-B14F-4D97-AF65-F5344CB8AC3E}">
        <p14:creationId xmlns:p14="http://schemas.microsoft.com/office/powerpoint/2010/main" val="3945389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F17F31-0129-4850-B108-112B88977EDB}" type="slidenum">
              <a:rPr lang="en-US" altLang="ja-JP"/>
              <a:pPr/>
              <a:t>1</a:t>
            </a:fld>
            <a:endParaRPr lang="en-US" altLang="ja-JP" dirty="0"/>
          </a:p>
        </p:txBody>
      </p:sp>
    </p:spTree>
    <p:extLst>
      <p:ext uri="{BB962C8B-B14F-4D97-AF65-F5344CB8AC3E}">
        <p14:creationId xmlns:p14="http://schemas.microsoft.com/office/powerpoint/2010/main" val="1768507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F17F31-0129-4850-B108-112B88977EDB}" type="slidenum">
              <a:rPr lang="en-US" altLang="ja-JP"/>
              <a:pPr/>
              <a:t>2</a:t>
            </a:fld>
            <a:endParaRPr lang="en-US" altLang="ja-JP" dirty="0"/>
          </a:p>
        </p:txBody>
      </p:sp>
    </p:spTree>
    <p:extLst>
      <p:ext uri="{BB962C8B-B14F-4D97-AF65-F5344CB8AC3E}">
        <p14:creationId xmlns:p14="http://schemas.microsoft.com/office/powerpoint/2010/main" val="2107485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F17F31-0129-4850-B108-112B88977EDB}" type="slidenum">
              <a:rPr lang="en-US" altLang="ja-JP"/>
              <a:pPr/>
              <a:t>3</a:t>
            </a:fld>
            <a:endParaRPr lang="en-US" altLang="ja-JP" dirty="0"/>
          </a:p>
        </p:txBody>
      </p:sp>
    </p:spTree>
    <p:extLst>
      <p:ext uri="{BB962C8B-B14F-4D97-AF65-F5344CB8AC3E}">
        <p14:creationId xmlns:p14="http://schemas.microsoft.com/office/powerpoint/2010/main" val="1284524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E7166E3D-6323-4CD9-A657-7BB5FD52843A}" type="datetimeFigureOut">
              <a:rPr lang="en-IN" smtClean="0"/>
              <a:t>26-09-2019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2E0DD52-C3DB-476E-940D-D5ECB6FD6153}" type="slidenum">
              <a:rPr lang="en-IN" smtClean="0"/>
              <a:t>‹#›</a:t>
            </a:fld>
            <a:endParaRPr lang="en-IN"/>
          </a:p>
        </p:txBody>
      </p:sp>
    </p:spTree>
    <p:extLst>
      <p:ext uri="{BB962C8B-B14F-4D97-AF65-F5344CB8AC3E}">
        <p14:creationId xmlns:p14="http://schemas.microsoft.com/office/powerpoint/2010/main" val="4051933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E7166E3D-6323-4CD9-A657-7BB5FD52843A}" type="datetimeFigureOut">
              <a:rPr lang="en-IN" smtClean="0"/>
              <a:t>26-09-2019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2E0DD52-C3DB-476E-940D-D5ECB6FD6153}" type="slidenum">
              <a:rPr lang="en-IN" smtClean="0"/>
              <a:t>‹#›</a:t>
            </a:fld>
            <a:endParaRPr lang="en-IN"/>
          </a:p>
        </p:txBody>
      </p:sp>
    </p:spTree>
    <p:extLst>
      <p:ext uri="{BB962C8B-B14F-4D97-AF65-F5344CB8AC3E}">
        <p14:creationId xmlns:p14="http://schemas.microsoft.com/office/powerpoint/2010/main" val="2654547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E7166E3D-6323-4CD9-A657-7BB5FD52843A}" type="datetimeFigureOut">
              <a:rPr lang="en-IN" smtClean="0"/>
              <a:t>26-09-2019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2E0DD52-C3DB-476E-940D-D5ECB6FD6153}" type="slidenum">
              <a:rPr lang="en-IN" smtClean="0"/>
              <a:t>‹#›</a:t>
            </a:fld>
            <a:endParaRPr lang="en-IN"/>
          </a:p>
        </p:txBody>
      </p:sp>
    </p:spTree>
    <p:extLst>
      <p:ext uri="{BB962C8B-B14F-4D97-AF65-F5344CB8AC3E}">
        <p14:creationId xmlns:p14="http://schemas.microsoft.com/office/powerpoint/2010/main" val="790005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endParaRPr>
          </a:p>
        </p:txBody>
      </p:sp>
      <p:sp>
        <p:nvSpPr>
          <p:cNvPr id="5" name="Rectangle 4"/>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6" name="Rectangle 5"/>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8" name="Rectangle 7"/>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pic>
        <p:nvPicPr>
          <p:cNvPr id="9" name="Picture 10" descr="BITS_university_logo_whitevert.png"/>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101600" y="3352801"/>
            <a:ext cx="27432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userDrawn="1"/>
        </p:nvSpPr>
        <p:spPr>
          <a:xfrm>
            <a:off x="-101600" y="5257800"/>
            <a:ext cx="2946400" cy="554038"/>
          </a:xfrm>
          <a:prstGeom prst="rect">
            <a:avLst/>
          </a:prstGeom>
          <a:noFill/>
        </p:spPr>
        <p:txBody>
          <a:bodyPr>
            <a:spAutoFit/>
          </a:bodyPr>
          <a:lstStyle/>
          <a:p>
            <a:pPr algn="ctr" fontAlgn="auto">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1" name="TextBox 10"/>
          <p:cNvSpPr txBox="1"/>
          <p:nvPr userDrawn="1"/>
        </p:nvSpPr>
        <p:spPr>
          <a:xfrm>
            <a:off x="203200" y="5667376"/>
            <a:ext cx="2540000" cy="276225"/>
          </a:xfrm>
          <a:prstGeom prst="rect">
            <a:avLst/>
          </a:prstGeom>
          <a:noFill/>
        </p:spPr>
        <p:txBody>
          <a:bodyPr>
            <a:spAutoFit/>
          </a:bodyPr>
          <a:lstStyle/>
          <a:p>
            <a:pPr fontAlgn="auto">
              <a:spcBef>
                <a:spcPts val="0"/>
              </a:spcBef>
              <a:spcAft>
                <a:spcPts val="0"/>
              </a:spcAft>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0783403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3" name="Picture 6" descr="\\Server\D\jyoti\FI023_BITS_v1\styleguide img\IMG_5627_b.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userDrawn="1"/>
        </p:nvSpPr>
        <p:spPr>
          <a:xfrm>
            <a:off x="0" y="4281488"/>
            <a:ext cx="12192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pic>
        <p:nvPicPr>
          <p:cNvPr id="5" name="Picture 8" descr="Picture 7.png"/>
          <p:cNvPicPr>
            <a:picLocks noChangeAspect="1"/>
          </p:cNvPicPr>
          <p:nvPr userDrawn="1"/>
        </p:nvPicPr>
        <p:blipFill>
          <a:blip r:embed="rId3">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3843867"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7" name="Rectangle 6"/>
          <p:cNvSpPr/>
          <p:nvPr userDrawn="1"/>
        </p:nvSpPr>
        <p:spPr>
          <a:xfrm>
            <a:off x="-16933" y="677545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8" name="Rectangle 7"/>
          <p:cNvSpPr/>
          <p:nvPr userDrawn="1"/>
        </p:nvSpPr>
        <p:spPr>
          <a:xfrm>
            <a:off x="7704667"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9" name="TextBox 8"/>
          <p:cNvSpPr txBox="1"/>
          <p:nvPr userDrawn="1"/>
        </p:nvSpPr>
        <p:spPr>
          <a:xfrm>
            <a:off x="9144000" y="762000"/>
            <a:ext cx="2946400" cy="554038"/>
          </a:xfrm>
          <a:prstGeom prst="rect">
            <a:avLst/>
          </a:prstGeom>
          <a:noFill/>
        </p:spPr>
        <p:txBody>
          <a:bodyPr>
            <a:spAutoFit/>
          </a:bodyPr>
          <a:lstStyle/>
          <a:p>
            <a:pPr algn="ctr" fontAlgn="auto">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9"/>
          <p:cNvSpPr txBox="1"/>
          <p:nvPr userDrawn="1"/>
        </p:nvSpPr>
        <p:spPr>
          <a:xfrm>
            <a:off x="9448800" y="1171576"/>
            <a:ext cx="2540000" cy="276225"/>
          </a:xfrm>
          <a:prstGeom prst="rect">
            <a:avLst/>
          </a:prstGeom>
          <a:noFill/>
        </p:spPr>
        <p:txBody>
          <a:bodyPr>
            <a:spAutoFit/>
          </a:bodyPr>
          <a:lstStyle/>
          <a:p>
            <a:pPr fontAlgn="auto">
              <a:spcBef>
                <a:spcPts val="0"/>
              </a:spcBef>
              <a:spcAft>
                <a:spcPts val="0"/>
              </a:spcAft>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406400" y="4648200"/>
            <a:ext cx="112776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574923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Box 3"/>
          <p:cNvSpPr txBox="1"/>
          <p:nvPr userDrawn="1"/>
        </p:nvSpPr>
        <p:spPr>
          <a:xfrm>
            <a:off x="4368800" y="6596064"/>
            <a:ext cx="7823200" cy="261937"/>
          </a:xfrm>
          <a:prstGeom prst="rect">
            <a:avLst/>
          </a:prstGeom>
          <a:noFill/>
        </p:spPr>
        <p:txBody>
          <a:bodyPr>
            <a:spAutoFit/>
          </a:bodyPr>
          <a:lstStyle/>
          <a:p>
            <a:pPr algn="r" fontAlgn="auto">
              <a:spcBef>
                <a:spcPts val="0"/>
              </a:spcBef>
              <a:spcAft>
                <a:spcPts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userDrawn="1"/>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grpSp>
      <p:pic>
        <p:nvPicPr>
          <p:cNvPr id="9" name="Picture 11" descr="Picture 7.png"/>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grpSp>
      <p:grpSp>
        <p:nvGrpSpPr>
          <p:cNvPr id="14" name="Group 22"/>
          <p:cNvGrpSpPr>
            <a:grpSpLocks/>
          </p:cNvGrpSpPr>
          <p:nvPr userDrawn="1"/>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24797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E7166E3D-6323-4CD9-A657-7BB5FD52843A}" type="datetimeFigureOut">
              <a:rPr lang="en-IN" smtClean="0"/>
              <a:t>26-09-2019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2E0DD52-C3DB-476E-940D-D5ECB6FD6153}" type="slidenum">
              <a:rPr lang="en-IN" smtClean="0"/>
              <a:t>‹#›</a:t>
            </a:fld>
            <a:endParaRPr lang="en-IN"/>
          </a:p>
        </p:txBody>
      </p:sp>
    </p:spTree>
    <p:extLst>
      <p:ext uri="{BB962C8B-B14F-4D97-AF65-F5344CB8AC3E}">
        <p14:creationId xmlns:p14="http://schemas.microsoft.com/office/powerpoint/2010/main" val="2564231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7166E3D-6323-4CD9-A657-7BB5FD52843A}" type="datetimeFigureOut">
              <a:rPr lang="en-IN" smtClean="0"/>
              <a:t>26-09-2019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2E0DD52-C3DB-476E-940D-D5ECB6FD6153}" type="slidenum">
              <a:rPr lang="en-IN" smtClean="0"/>
              <a:t>‹#›</a:t>
            </a:fld>
            <a:endParaRPr lang="en-IN"/>
          </a:p>
        </p:txBody>
      </p:sp>
    </p:spTree>
    <p:extLst>
      <p:ext uri="{BB962C8B-B14F-4D97-AF65-F5344CB8AC3E}">
        <p14:creationId xmlns:p14="http://schemas.microsoft.com/office/powerpoint/2010/main" val="3741881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E7166E3D-6323-4CD9-A657-7BB5FD52843A}" type="datetimeFigureOut">
              <a:rPr lang="en-IN" smtClean="0"/>
              <a:t>26-09-2019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2E0DD52-C3DB-476E-940D-D5ECB6FD6153}" type="slidenum">
              <a:rPr lang="en-IN" smtClean="0"/>
              <a:t>‹#›</a:t>
            </a:fld>
            <a:endParaRPr lang="en-IN"/>
          </a:p>
        </p:txBody>
      </p:sp>
    </p:spTree>
    <p:extLst>
      <p:ext uri="{BB962C8B-B14F-4D97-AF65-F5344CB8AC3E}">
        <p14:creationId xmlns:p14="http://schemas.microsoft.com/office/powerpoint/2010/main" val="1516618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E7166E3D-6323-4CD9-A657-7BB5FD52843A}" type="datetimeFigureOut">
              <a:rPr lang="en-IN" smtClean="0"/>
              <a:t>26-09-2019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2E0DD52-C3DB-476E-940D-D5ECB6FD6153}" type="slidenum">
              <a:rPr lang="en-IN" smtClean="0"/>
              <a:t>‹#›</a:t>
            </a:fld>
            <a:endParaRPr lang="en-IN"/>
          </a:p>
        </p:txBody>
      </p:sp>
    </p:spTree>
    <p:extLst>
      <p:ext uri="{BB962C8B-B14F-4D97-AF65-F5344CB8AC3E}">
        <p14:creationId xmlns:p14="http://schemas.microsoft.com/office/powerpoint/2010/main" val="2178511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E7166E3D-6323-4CD9-A657-7BB5FD52843A}" type="datetimeFigureOut">
              <a:rPr lang="en-IN" smtClean="0"/>
              <a:t>26-09-2019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2E0DD52-C3DB-476E-940D-D5ECB6FD6153}" type="slidenum">
              <a:rPr lang="en-IN" smtClean="0"/>
              <a:t>‹#›</a:t>
            </a:fld>
            <a:endParaRPr lang="en-IN"/>
          </a:p>
        </p:txBody>
      </p:sp>
    </p:spTree>
    <p:extLst>
      <p:ext uri="{BB962C8B-B14F-4D97-AF65-F5344CB8AC3E}">
        <p14:creationId xmlns:p14="http://schemas.microsoft.com/office/powerpoint/2010/main" val="3826500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166E3D-6323-4CD9-A657-7BB5FD52843A}" type="datetimeFigureOut">
              <a:rPr lang="en-IN" smtClean="0"/>
              <a:t>26-09-2019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2E0DD52-C3DB-476E-940D-D5ECB6FD6153}" type="slidenum">
              <a:rPr lang="en-IN" smtClean="0"/>
              <a:t>‹#›</a:t>
            </a:fld>
            <a:endParaRPr lang="en-IN"/>
          </a:p>
        </p:txBody>
      </p:sp>
    </p:spTree>
    <p:extLst>
      <p:ext uri="{BB962C8B-B14F-4D97-AF65-F5344CB8AC3E}">
        <p14:creationId xmlns:p14="http://schemas.microsoft.com/office/powerpoint/2010/main" val="15782949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7166E3D-6323-4CD9-A657-7BB5FD52843A}" type="datetimeFigureOut">
              <a:rPr lang="en-IN" smtClean="0"/>
              <a:t>26-09-2019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2E0DD52-C3DB-476E-940D-D5ECB6FD6153}" type="slidenum">
              <a:rPr lang="en-IN" smtClean="0"/>
              <a:t>‹#›</a:t>
            </a:fld>
            <a:endParaRPr lang="en-IN"/>
          </a:p>
        </p:txBody>
      </p:sp>
    </p:spTree>
    <p:extLst>
      <p:ext uri="{BB962C8B-B14F-4D97-AF65-F5344CB8AC3E}">
        <p14:creationId xmlns:p14="http://schemas.microsoft.com/office/powerpoint/2010/main" val="3813227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7166E3D-6323-4CD9-A657-7BB5FD52843A}" type="datetimeFigureOut">
              <a:rPr lang="en-IN" smtClean="0"/>
              <a:t>26-09-2019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2E0DD52-C3DB-476E-940D-D5ECB6FD6153}" type="slidenum">
              <a:rPr lang="en-IN" smtClean="0"/>
              <a:t>‹#›</a:t>
            </a:fld>
            <a:endParaRPr lang="en-IN"/>
          </a:p>
        </p:txBody>
      </p:sp>
    </p:spTree>
    <p:extLst>
      <p:ext uri="{BB962C8B-B14F-4D97-AF65-F5344CB8AC3E}">
        <p14:creationId xmlns:p14="http://schemas.microsoft.com/office/powerpoint/2010/main" val="558314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166E3D-6323-4CD9-A657-7BB5FD52843A}" type="datetimeFigureOut">
              <a:rPr lang="en-IN" smtClean="0"/>
              <a:t>26-09-2019</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E0DD52-C3DB-476E-940D-D5ECB6FD6153}" type="slidenum">
              <a:rPr lang="en-IN" smtClean="0"/>
              <a:t>‹#›</a:t>
            </a:fld>
            <a:endParaRPr lang="en-IN"/>
          </a:p>
        </p:txBody>
      </p:sp>
    </p:spTree>
    <p:extLst>
      <p:ext uri="{BB962C8B-B14F-4D97-AF65-F5344CB8AC3E}">
        <p14:creationId xmlns:p14="http://schemas.microsoft.com/office/powerpoint/2010/main" val="17505709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4.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4.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4.xml"/><Relationship Id="rId5" Type="http://schemas.openxmlformats.org/officeDocument/2006/relationships/image" Target="../media/image46.png"/><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352800" y="3810000"/>
            <a:ext cx="7993224" cy="2105608"/>
          </a:xfrm>
        </p:spPr>
        <p:txBody>
          <a:bodyPr/>
          <a:lstStyle/>
          <a:p>
            <a:pPr>
              <a:defRPr/>
            </a:pPr>
            <a:r>
              <a:rPr lang="en-US" sz="3200" dirty="0">
                <a:latin typeface="Arial" charset="0"/>
                <a:cs typeface="Arial" charset="0"/>
              </a:rPr>
              <a:t> SSZG518:     Database design  and    </a:t>
            </a:r>
            <a:br>
              <a:rPr lang="en-US" sz="3200" dirty="0">
                <a:latin typeface="Arial" charset="0"/>
                <a:cs typeface="Arial" charset="0"/>
              </a:rPr>
            </a:br>
            <a:r>
              <a:rPr lang="en-US" sz="3200" dirty="0">
                <a:latin typeface="Arial" charset="0"/>
                <a:cs typeface="Arial" charset="0"/>
              </a:rPr>
              <a:t>                      Applications</a:t>
            </a:r>
            <a:br>
              <a:rPr lang="en-US" sz="3200" dirty="0">
                <a:latin typeface="Arial" charset="0"/>
                <a:cs typeface="Arial" charset="0"/>
              </a:rPr>
            </a:br>
            <a:br>
              <a:rPr lang="en-US" sz="3200" dirty="0">
                <a:latin typeface="Arial" charset="0"/>
                <a:cs typeface="Arial" charset="0"/>
              </a:rPr>
            </a:br>
            <a:r>
              <a:rPr lang="en-US" sz="3200" dirty="0">
                <a:latin typeface="Arial" charset="0"/>
                <a:cs typeface="Arial" charset="0"/>
              </a:rPr>
              <a:t>                 Ms. Uma </a:t>
            </a:r>
            <a:r>
              <a:rPr lang="en-US" sz="3200" dirty="0" err="1">
                <a:latin typeface="Arial" charset="0"/>
                <a:cs typeface="Arial" charset="0"/>
              </a:rPr>
              <a:t>Maheswari</a:t>
            </a:r>
            <a:endParaRPr lang="en-US" sz="2400" b="1" dirty="0"/>
          </a:p>
        </p:txBody>
      </p:sp>
    </p:spTree>
    <p:extLst>
      <p:ext uri="{BB962C8B-B14F-4D97-AF65-F5344CB8AC3E}">
        <p14:creationId xmlns:p14="http://schemas.microsoft.com/office/powerpoint/2010/main" val="201351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Secondary Storage Devices</a:t>
            </a:r>
          </a:p>
        </p:txBody>
      </p:sp>
      <p:pic>
        <p:nvPicPr>
          <p:cNvPr id="2" name="Picture 1"/>
          <p:cNvPicPr>
            <a:picLocks noChangeAspect="1"/>
          </p:cNvPicPr>
          <p:nvPr/>
        </p:nvPicPr>
        <p:blipFill>
          <a:blip r:embed="rId2"/>
          <a:stretch>
            <a:fillRect/>
          </a:stretch>
        </p:blipFill>
        <p:spPr>
          <a:xfrm>
            <a:off x="1708150" y="1708785"/>
            <a:ext cx="5829300" cy="4171950"/>
          </a:xfrm>
          <a:prstGeom prst="rect">
            <a:avLst/>
          </a:prstGeom>
        </p:spPr>
      </p:pic>
    </p:spTree>
    <p:extLst>
      <p:ext uri="{BB962C8B-B14F-4D97-AF65-F5344CB8AC3E}">
        <p14:creationId xmlns:p14="http://schemas.microsoft.com/office/powerpoint/2010/main" val="42463545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60680" y="0"/>
            <a:ext cx="8432800" cy="1143000"/>
          </a:xfrm>
        </p:spPr>
        <p:txBody>
          <a:bodyPr/>
          <a:lstStyle/>
          <a:p>
            <a:r>
              <a:rPr lang="en-IN" dirty="0">
                <a:solidFill>
                  <a:srgbClr val="7030A0"/>
                </a:solidFill>
              </a:rPr>
              <a:t>Secondary Storage Devices</a:t>
            </a:r>
          </a:p>
        </p:txBody>
      </p:sp>
      <p:pic>
        <p:nvPicPr>
          <p:cNvPr id="4" name="Picture 3"/>
          <p:cNvPicPr>
            <a:picLocks noChangeAspect="1"/>
          </p:cNvPicPr>
          <p:nvPr/>
        </p:nvPicPr>
        <p:blipFill>
          <a:blip r:embed="rId2"/>
          <a:stretch>
            <a:fillRect/>
          </a:stretch>
        </p:blipFill>
        <p:spPr>
          <a:xfrm>
            <a:off x="1341119" y="1682114"/>
            <a:ext cx="6943873" cy="4467225"/>
          </a:xfrm>
          <a:prstGeom prst="rect">
            <a:avLst/>
          </a:prstGeom>
        </p:spPr>
      </p:pic>
    </p:spTree>
    <p:extLst>
      <p:ext uri="{BB962C8B-B14F-4D97-AF65-F5344CB8AC3E}">
        <p14:creationId xmlns:p14="http://schemas.microsoft.com/office/powerpoint/2010/main" val="4257589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Secondary Storage Devices</a:t>
            </a:r>
          </a:p>
        </p:txBody>
      </p:sp>
      <p:pic>
        <p:nvPicPr>
          <p:cNvPr id="2" name="Picture 1"/>
          <p:cNvPicPr>
            <a:picLocks noChangeAspect="1"/>
          </p:cNvPicPr>
          <p:nvPr/>
        </p:nvPicPr>
        <p:blipFill>
          <a:blip r:embed="rId2"/>
          <a:stretch>
            <a:fillRect/>
          </a:stretch>
        </p:blipFill>
        <p:spPr>
          <a:xfrm>
            <a:off x="1303625" y="1630507"/>
            <a:ext cx="6676593" cy="4792880"/>
          </a:xfrm>
          <a:prstGeom prst="rect">
            <a:avLst/>
          </a:prstGeom>
        </p:spPr>
      </p:pic>
    </p:spTree>
    <p:extLst>
      <p:ext uri="{BB962C8B-B14F-4D97-AF65-F5344CB8AC3E}">
        <p14:creationId xmlns:p14="http://schemas.microsoft.com/office/powerpoint/2010/main" val="1103829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Secondary Storage Devices</a:t>
            </a:r>
          </a:p>
        </p:txBody>
      </p:sp>
      <p:pic>
        <p:nvPicPr>
          <p:cNvPr id="4" name="Picture 3"/>
          <p:cNvPicPr>
            <a:picLocks noChangeAspect="1"/>
          </p:cNvPicPr>
          <p:nvPr/>
        </p:nvPicPr>
        <p:blipFill>
          <a:blip r:embed="rId2"/>
          <a:stretch>
            <a:fillRect/>
          </a:stretch>
        </p:blipFill>
        <p:spPr>
          <a:xfrm>
            <a:off x="1578552" y="1553008"/>
            <a:ext cx="7260648" cy="4652757"/>
          </a:xfrm>
          <a:prstGeom prst="rect">
            <a:avLst/>
          </a:prstGeom>
        </p:spPr>
      </p:pic>
    </p:spTree>
    <p:extLst>
      <p:ext uri="{BB962C8B-B14F-4D97-AF65-F5344CB8AC3E}">
        <p14:creationId xmlns:p14="http://schemas.microsoft.com/office/powerpoint/2010/main" val="2988982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6400" y="1493838"/>
            <a:ext cx="11389360" cy="4525963"/>
          </a:xfrm>
        </p:spPr>
        <p:txBody>
          <a:bodyPr>
            <a:normAutofit fontScale="92500" lnSpcReduction="20000"/>
          </a:bodyPr>
          <a:lstStyle/>
          <a:p>
            <a:pPr>
              <a:buFont typeface="Wingdings" panose="05000000000000000000" pitchFamily="2" charset="2"/>
              <a:buChar char="ü"/>
            </a:pPr>
            <a:r>
              <a:rPr lang="en-IN" dirty="0">
                <a:solidFill>
                  <a:srgbClr val="C00000"/>
                </a:solidFill>
              </a:rPr>
              <a:t>Usually, the disk manufacturer provides an average seek time in milliseconds.</a:t>
            </a:r>
          </a:p>
          <a:p>
            <a:pPr marL="0" indent="0"/>
            <a:r>
              <a:rPr lang="en-IN" dirty="0">
                <a:solidFill>
                  <a:srgbClr val="C00000"/>
                </a:solidFill>
              </a:rPr>
              <a:t>      The typical range of average seek time is </a:t>
            </a:r>
            <a:r>
              <a:rPr lang="en-IN" u="sng" dirty="0">
                <a:solidFill>
                  <a:srgbClr val="FF0000"/>
                </a:solidFill>
              </a:rPr>
              <a:t>4 to 10 msec</a:t>
            </a:r>
            <a:r>
              <a:rPr lang="en-IN" dirty="0">
                <a:solidFill>
                  <a:srgbClr val="C00000"/>
                </a:solidFill>
              </a:rPr>
              <a:t>.</a:t>
            </a:r>
          </a:p>
          <a:p>
            <a:pPr marL="0" indent="0"/>
            <a:endParaRPr lang="en-IN" dirty="0">
              <a:solidFill>
                <a:srgbClr val="C00000"/>
              </a:solidFill>
            </a:endParaRPr>
          </a:p>
          <a:p>
            <a:pPr>
              <a:buFont typeface="Wingdings" panose="05000000000000000000" pitchFamily="2" charset="2"/>
              <a:buChar char="ü"/>
            </a:pPr>
            <a:r>
              <a:rPr lang="en-IN" dirty="0">
                <a:solidFill>
                  <a:schemeClr val="accent1">
                    <a:lumMod val="75000"/>
                  </a:schemeClr>
                </a:solidFill>
              </a:rPr>
              <a:t>If the speed of disk rotation is </a:t>
            </a:r>
            <a:r>
              <a:rPr lang="en-IN" i="1" dirty="0">
                <a:solidFill>
                  <a:schemeClr val="accent1">
                    <a:lumMod val="75000"/>
                  </a:schemeClr>
                </a:solidFill>
              </a:rPr>
              <a:t>p </a:t>
            </a:r>
            <a:r>
              <a:rPr lang="en-IN" dirty="0">
                <a:solidFill>
                  <a:schemeClr val="accent1">
                    <a:lumMod val="75000"/>
                  </a:schemeClr>
                </a:solidFill>
              </a:rPr>
              <a:t>revolutions per minute (rpm), then the average</a:t>
            </a:r>
          </a:p>
          <a:p>
            <a:pPr marL="0" indent="0"/>
            <a:r>
              <a:rPr lang="en-IN" dirty="0">
                <a:solidFill>
                  <a:schemeClr val="accent1">
                    <a:lumMod val="75000"/>
                  </a:schemeClr>
                </a:solidFill>
              </a:rPr>
              <a:t>    rotational delay </a:t>
            </a:r>
            <a:r>
              <a:rPr lang="en-IN" i="1" dirty="0" err="1">
                <a:solidFill>
                  <a:schemeClr val="accent1">
                    <a:lumMod val="75000"/>
                  </a:schemeClr>
                </a:solidFill>
              </a:rPr>
              <a:t>rd</a:t>
            </a:r>
            <a:r>
              <a:rPr lang="en-IN" i="1" dirty="0">
                <a:solidFill>
                  <a:schemeClr val="accent1">
                    <a:lumMod val="75000"/>
                  </a:schemeClr>
                </a:solidFill>
              </a:rPr>
              <a:t> </a:t>
            </a:r>
            <a:r>
              <a:rPr lang="en-IN" dirty="0">
                <a:solidFill>
                  <a:schemeClr val="accent1">
                    <a:lumMod val="75000"/>
                  </a:schemeClr>
                </a:solidFill>
              </a:rPr>
              <a:t>is given by</a:t>
            </a:r>
          </a:p>
          <a:p>
            <a:pPr marL="0" indent="0"/>
            <a:r>
              <a:rPr lang="en-IN" dirty="0">
                <a:solidFill>
                  <a:schemeClr val="accent1">
                    <a:lumMod val="75000"/>
                  </a:schemeClr>
                </a:solidFill>
              </a:rPr>
              <a:t>       </a:t>
            </a:r>
            <a:r>
              <a:rPr lang="en-IN" i="1" u="sng" dirty="0" err="1">
                <a:solidFill>
                  <a:srgbClr val="FF0000"/>
                </a:solidFill>
              </a:rPr>
              <a:t>rd</a:t>
            </a:r>
            <a:r>
              <a:rPr lang="en-IN" i="1" u="sng" dirty="0">
                <a:solidFill>
                  <a:srgbClr val="FF0000"/>
                </a:solidFill>
              </a:rPr>
              <a:t> </a:t>
            </a:r>
            <a:r>
              <a:rPr lang="en-IN" u="sng" dirty="0">
                <a:solidFill>
                  <a:srgbClr val="FF0000"/>
                </a:solidFill>
              </a:rPr>
              <a:t>= (1/2) * (1/</a:t>
            </a:r>
            <a:r>
              <a:rPr lang="en-IN" i="1" u="sng" dirty="0">
                <a:solidFill>
                  <a:srgbClr val="FF0000"/>
                </a:solidFill>
              </a:rPr>
              <a:t>p</a:t>
            </a:r>
            <a:r>
              <a:rPr lang="en-IN" u="sng" dirty="0">
                <a:solidFill>
                  <a:srgbClr val="FF0000"/>
                </a:solidFill>
              </a:rPr>
              <a:t>) min= (60 * 1000)/(2 * </a:t>
            </a:r>
            <a:r>
              <a:rPr lang="en-IN" i="1" u="sng" dirty="0">
                <a:solidFill>
                  <a:srgbClr val="FF0000"/>
                </a:solidFill>
              </a:rPr>
              <a:t>p</a:t>
            </a:r>
            <a:r>
              <a:rPr lang="en-IN" u="sng" dirty="0">
                <a:solidFill>
                  <a:srgbClr val="FF0000"/>
                </a:solidFill>
              </a:rPr>
              <a:t>) </a:t>
            </a:r>
            <a:r>
              <a:rPr lang="en-IN" u="sng" dirty="0" err="1">
                <a:solidFill>
                  <a:srgbClr val="FF0000"/>
                </a:solidFill>
              </a:rPr>
              <a:t>msec</a:t>
            </a:r>
            <a:r>
              <a:rPr lang="en-IN" u="sng" dirty="0">
                <a:solidFill>
                  <a:srgbClr val="FF0000"/>
                </a:solidFill>
              </a:rPr>
              <a:t> = 30000/</a:t>
            </a:r>
            <a:r>
              <a:rPr lang="en-IN" i="1" u="sng" dirty="0">
                <a:solidFill>
                  <a:srgbClr val="FF0000"/>
                </a:solidFill>
              </a:rPr>
              <a:t>p </a:t>
            </a:r>
            <a:r>
              <a:rPr lang="en-IN" u="sng" dirty="0">
                <a:solidFill>
                  <a:srgbClr val="FF0000"/>
                </a:solidFill>
              </a:rPr>
              <a:t>msec.</a:t>
            </a:r>
          </a:p>
          <a:p>
            <a:pPr marL="0" indent="0"/>
            <a:endParaRPr lang="en-IN" u="sng" dirty="0">
              <a:solidFill>
                <a:srgbClr val="FF0000"/>
              </a:solidFill>
            </a:endParaRPr>
          </a:p>
          <a:p>
            <a:pPr>
              <a:buFont typeface="Wingdings" panose="05000000000000000000" pitchFamily="2" charset="2"/>
              <a:buChar char="ü"/>
            </a:pPr>
            <a:r>
              <a:rPr lang="en-IN" b="1" dirty="0">
                <a:solidFill>
                  <a:schemeClr val="accent4">
                    <a:lumMod val="75000"/>
                  </a:schemeClr>
                </a:solidFill>
              </a:rPr>
              <a:t>Block transfer time </a:t>
            </a:r>
            <a:r>
              <a:rPr lang="en-IN" b="1" u="sng" dirty="0">
                <a:solidFill>
                  <a:srgbClr val="FF0000"/>
                </a:solidFill>
              </a:rPr>
              <a:t>(</a:t>
            </a:r>
            <a:r>
              <a:rPr lang="en-IN" b="1" i="1" u="sng" dirty="0" err="1">
                <a:solidFill>
                  <a:srgbClr val="FF0000"/>
                </a:solidFill>
              </a:rPr>
              <a:t>btt</a:t>
            </a:r>
            <a:r>
              <a:rPr lang="en-IN" b="1" u="sng" dirty="0">
                <a:solidFill>
                  <a:srgbClr val="FF0000"/>
                </a:solidFill>
              </a:rPr>
              <a:t>) = </a:t>
            </a:r>
            <a:r>
              <a:rPr lang="en-IN" u="sng" dirty="0">
                <a:solidFill>
                  <a:srgbClr val="FF0000"/>
                </a:solidFill>
              </a:rPr>
              <a:t> </a:t>
            </a:r>
            <a:r>
              <a:rPr lang="en-IN" i="1" u="sng" dirty="0">
                <a:solidFill>
                  <a:srgbClr val="FF0000"/>
                </a:solidFill>
              </a:rPr>
              <a:t>B</a:t>
            </a:r>
            <a:r>
              <a:rPr lang="en-IN" u="sng" dirty="0">
                <a:solidFill>
                  <a:srgbClr val="FF0000"/>
                </a:solidFill>
              </a:rPr>
              <a:t>/</a:t>
            </a:r>
            <a:r>
              <a:rPr lang="en-IN" i="1" u="sng" dirty="0" err="1">
                <a:solidFill>
                  <a:srgbClr val="FF0000"/>
                </a:solidFill>
              </a:rPr>
              <a:t>tr</a:t>
            </a:r>
            <a:r>
              <a:rPr lang="en-IN" i="1" u="sng" dirty="0">
                <a:solidFill>
                  <a:srgbClr val="FF0000"/>
                </a:solidFill>
              </a:rPr>
              <a:t> </a:t>
            </a:r>
            <a:r>
              <a:rPr lang="en-IN" u="sng" dirty="0" err="1">
                <a:solidFill>
                  <a:srgbClr val="FF0000"/>
                </a:solidFill>
              </a:rPr>
              <a:t>msec</a:t>
            </a:r>
            <a:r>
              <a:rPr lang="en-IN" u="sng" dirty="0">
                <a:solidFill>
                  <a:srgbClr val="FF0000"/>
                </a:solidFill>
              </a:rPr>
              <a:t> </a:t>
            </a:r>
            <a:r>
              <a:rPr lang="en-IN" dirty="0">
                <a:solidFill>
                  <a:schemeClr val="accent4">
                    <a:lumMod val="75000"/>
                  </a:schemeClr>
                </a:solidFill>
              </a:rPr>
              <a:t>where B is Block size and </a:t>
            </a:r>
            <a:r>
              <a:rPr lang="en-IN" dirty="0" err="1">
                <a:solidFill>
                  <a:schemeClr val="accent4">
                    <a:lumMod val="75000"/>
                  </a:schemeClr>
                </a:solidFill>
              </a:rPr>
              <a:t>tr</a:t>
            </a:r>
            <a:r>
              <a:rPr lang="en-IN" dirty="0">
                <a:solidFill>
                  <a:schemeClr val="accent4">
                    <a:lumMod val="75000"/>
                  </a:schemeClr>
                </a:solidFill>
              </a:rPr>
              <a:t> is transfer rate.</a:t>
            </a:r>
          </a:p>
          <a:p>
            <a:pPr marL="0" indent="0"/>
            <a:endParaRPr lang="en-IN" dirty="0">
              <a:solidFill>
                <a:schemeClr val="accent4">
                  <a:lumMod val="75000"/>
                </a:schemeClr>
              </a:solidFill>
            </a:endParaRPr>
          </a:p>
          <a:p>
            <a:pPr>
              <a:buFont typeface="Wingdings" panose="05000000000000000000" pitchFamily="2" charset="2"/>
              <a:buChar char="ü"/>
            </a:pPr>
            <a:r>
              <a:rPr lang="en-IN" dirty="0">
                <a:solidFill>
                  <a:srgbClr val="215958"/>
                </a:solidFill>
              </a:rPr>
              <a:t>Transfer rate = </a:t>
            </a:r>
            <a:r>
              <a:rPr lang="en-IN" u="sng" dirty="0">
                <a:solidFill>
                  <a:srgbClr val="FF0000"/>
                </a:solidFill>
              </a:rPr>
              <a:t>track size </a:t>
            </a:r>
            <a:r>
              <a:rPr lang="en-IN" u="sng">
                <a:solidFill>
                  <a:srgbClr val="FF0000"/>
                </a:solidFill>
              </a:rPr>
              <a:t>in bytes /  </a:t>
            </a:r>
            <a:r>
              <a:rPr lang="en-IN" u="sng" dirty="0">
                <a:solidFill>
                  <a:srgbClr val="FF0000"/>
                </a:solidFill>
              </a:rPr>
              <a:t>1 rpm</a:t>
            </a:r>
            <a:r>
              <a:rPr lang="en-IN" dirty="0">
                <a:solidFill>
                  <a:srgbClr val="215958"/>
                </a:solidFill>
              </a:rPr>
              <a:t>.</a:t>
            </a:r>
          </a:p>
          <a:p>
            <a:pPr marL="0" indent="0"/>
            <a:endParaRPr lang="en-IN" dirty="0">
              <a:solidFill>
                <a:srgbClr val="215958"/>
              </a:solidFill>
            </a:endParaRPr>
          </a:p>
          <a:p>
            <a:pPr>
              <a:buFont typeface="Wingdings" panose="05000000000000000000" pitchFamily="2" charset="2"/>
              <a:buChar char="ü"/>
            </a:pPr>
            <a:r>
              <a:rPr lang="en-IN" dirty="0">
                <a:solidFill>
                  <a:srgbClr val="7030A0"/>
                </a:solidFill>
              </a:rPr>
              <a:t>The average time (</a:t>
            </a:r>
            <a:r>
              <a:rPr lang="en-IN" i="1" dirty="0">
                <a:solidFill>
                  <a:srgbClr val="7030A0"/>
                </a:solidFill>
              </a:rPr>
              <a:t>s</a:t>
            </a:r>
            <a:r>
              <a:rPr lang="en-IN" dirty="0">
                <a:solidFill>
                  <a:srgbClr val="7030A0"/>
                </a:solidFill>
              </a:rPr>
              <a:t>) needed to find and transfer a block, given its block address, is estimated by      </a:t>
            </a:r>
            <a:r>
              <a:rPr lang="en-IN" u="sng" dirty="0">
                <a:solidFill>
                  <a:srgbClr val="FF0000"/>
                </a:solidFill>
              </a:rPr>
              <a:t>(</a:t>
            </a:r>
            <a:r>
              <a:rPr lang="en-IN" i="1" u="sng" dirty="0">
                <a:solidFill>
                  <a:srgbClr val="FF0000"/>
                </a:solidFill>
              </a:rPr>
              <a:t>s </a:t>
            </a:r>
            <a:r>
              <a:rPr lang="en-IN" u="sng" dirty="0">
                <a:solidFill>
                  <a:srgbClr val="FF0000"/>
                </a:solidFill>
              </a:rPr>
              <a:t>+ </a:t>
            </a:r>
            <a:r>
              <a:rPr lang="en-IN" i="1" u="sng" dirty="0" err="1">
                <a:solidFill>
                  <a:srgbClr val="FF0000"/>
                </a:solidFill>
              </a:rPr>
              <a:t>rd</a:t>
            </a:r>
            <a:r>
              <a:rPr lang="en-IN" i="1" u="sng" dirty="0">
                <a:solidFill>
                  <a:srgbClr val="FF0000"/>
                </a:solidFill>
              </a:rPr>
              <a:t> </a:t>
            </a:r>
            <a:r>
              <a:rPr lang="en-IN" u="sng" dirty="0">
                <a:solidFill>
                  <a:srgbClr val="FF0000"/>
                </a:solidFill>
              </a:rPr>
              <a:t>+ </a:t>
            </a:r>
            <a:r>
              <a:rPr lang="en-IN" i="1" u="sng" dirty="0" err="1">
                <a:solidFill>
                  <a:srgbClr val="FF0000"/>
                </a:solidFill>
              </a:rPr>
              <a:t>btt</a:t>
            </a:r>
            <a:r>
              <a:rPr lang="en-IN" u="sng" dirty="0">
                <a:solidFill>
                  <a:srgbClr val="FF0000"/>
                </a:solidFill>
              </a:rPr>
              <a:t>) msec.</a:t>
            </a:r>
          </a:p>
          <a:p>
            <a:pPr>
              <a:buFont typeface="Wingdings" panose="05000000000000000000" pitchFamily="2" charset="2"/>
              <a:buChar char="ü"/>
            </a:pPr>
            <a:endParaRPr lang="en-IN" dirty="0"/>
          </a:p>
          <a:p>
            <a:endParaRPr lang="en-IN" dirty="0"/>
          </a:p>
        </p:txBody>
      </p:sp>
      <p:sp>
        <p:nvSpPr>
          <p:cNvPr id="3" name="Content Placeholder 2"/>
          <p:cNvSpPr>
            <a:spLocks noGrp="1"/>
          </p:cNvSpPr>
          <p:nvPr>
            <p:ph sz="quarter" idx="10"/>
          </p:nvPr>
        </p:nvSpPr>
        <p:spPr/>
        <p:txBody>
          <a:bodyPr/>
          <a:lstStyle/>
          <a:p>
            <a:r>
              <a:rPr lang="en-IN" dirty="0">
                <a:solidFill>
                  <a:srgbClr val="7030A0"/>
                </a:solidFill>
              </a:rPr>
              <a:t>Disk Parameters Calculation:</a:t>
            </a:r>
          </a:p>
        </p:txBody>
      </p:sp>
    </p:spTree>
    <p:extLst>
      <p:ext uri="{BB962C8B-B14F-4D97-AF65-F5344CB8AC3E}">
        <p14:creationId xmlns:p14="http://schemas.microsoft.com/office/powerpoint/2010/main" val="1807786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a:buFont typeface="Wingdings" panose="05000000000000000000" pitchFamily="2" charset="2"/>
              <a:buChar char="ü"/>
            </a:pPr>
            <a:r>
              <a:rPr lang="en-IN" dirty="0">
                <a:solidFill>
                  <a:srgbClr val="00B050"/>
                </a:solidFill>
              </a:rPr>
              <a:t>To transfer consecutively </a:t>
            </a:r>
            <a:r>
              <a:rPr lang="en-IN" i="1" dirty="0">
                <a:solidFill>
                  <a:srgbClr val="00B050"/>
                </a:solidFill>
              </a:rPr>
              <a:t>k </a:t>
            </a:r>
            <a:r>
              <a:rPr lang="en-IN" i="1" dirty="0" err="1">
                <a:solidFill>
                  <a:srgbClr val="00B050"/>
                </a:solidFill>
              </a:rPr>
              <a:t>noncontiguous</a:t>
            </a:r>
            <a:r>
              <a:rPr lang="en-IN" i="1" dirty="0">
                <a:solidFill>
                  <a:srgbClr val="00B050"/>
                </a:solidFill>
              </a:rPr>
              <a:t> </a:t>
            </a:r>
            <a:r>
              <a:rPr lang="en-IN" dirty="0">
                <a:solidFill>
                  <a:srgbClr val="00B050"/>
                </a:solidFill>
              </a:rPr>
              <a:t>blocks that are on the same cylinder, we need approximately </a:t>
            </a:r>
            <a:r>
              <a:rPr lang="en-IN" i="1" u="sng" dirty="0">
                <a:solidFill>
                  <a:schemeClr val="accent5">
                    <a:lumMod val="50000"/>
                  </a:schemeClr>
                </a:solidFill>
              </a:rPr>
              <a:t>s </a:t>
            </a:r>
            <a:r>
              <a:rPr lang="en-IN" u="sng" dirty="0">
                <a:solidFill>
                  <a:schemeClr val="accent5">
                    <a:lumMod val="50000"/>
                  </a:schemeClr>
                </a:solidFill>
              </a:rPr>
              <a:t>+ (</a:t>
            </a:r>
            <a:r>
              <a:rPr lang="en-IN" i="1" u="sng" dirty="0">
                <a:solidFill>
                  <a:schemeClr val="accent5">
                    <a:lumMod val="50000"/>
                  </a:schemeClr>
                </a:solidFill>
              </a:rPr>
              <a:t>k </a:t>
            </a:r>
            <a:r>
              <a:rPr lang="en-IN" u="sng" dirty="0">
                <a:solidFill>
                  <a:schemeClr val="accent5">
                    <a:lumMod val="50000"/>
                  </a:schemeClr>
                </a:solidFill>
              </a:rPr>
              <a:t>* (</a:t>
            </a:r>
            <a:r>
              <a:rPr lang="en-IN" i="1" u="sng" dirty="0" err="1">
                <a:solidFill>
                  <a:schemeClr val="accent5">
                    <a:lumMod val="50000"/>
                  </a:schemeClr>
                </a:solidFill>
              </a:rPr>
              <a:t>rd</a:t>
            </a:r>
            <a:r>
              <a:rPr lang="en-IN" i="1" u="sng" dirty="0">
                <a:solidFill>
                  <a:schemeClr val="accent5">
                    <a:lumMod val="50000"/>
                  </a:schemeClr>
                </a:solidFill>
              </a:rPr>
              <a:t> </a:t>
            </a:r>
            <a:r>
              <a:rPr lang="en-IN" u="sng" dirty="0">
                <a:solidFill>
                  <a:schemeClr val="accent5">
                    <a:lumMod val="50000"/>
                  </a:schemeClr>
                </a:solidFill>
              </a:rPr>
              <a:t>+ </a:t>
            </a:r>
            <a:r>
              <a:rPr lang="en-IN" i="1" u="sng" dirty="0" err="1">
                <a:solidFill>
                  <a:schemeClr val="accent5">
                    <a:lumMod val="50000"/>
                  </a:schemeClr>
                </a:solidFill>
              </a:rPr>
              <a:t>btt</a:t>
            </a:r>
            <a:r>
              <a:rPr lang="en-IN" u="sng" dirty="0">
                <a:solidFill>
                  <a:schemeClr val="accent5">
                    <a:lumMod val="50000"/>
                  </a:schemeClr>
                </a:solidFill>
              </a:rPr>
              <a:t>)) msec</a:t>
            </a:r>
            <a:r>
              <a:rPr lang="en-IN" dirty="0">
                <a:solidFill>
                  <a:srgbClr val="00B050"/>
                </a:solidFill>
              </a:rPr>
              <a:t>.</a:t>
            </a:r>
          </a:p>
          <a:p>
            <a:pPr marL="0" indent="0"/>
            <a:endParaRPr lang="en-IN" dirty="0">
              <a:solidFill>
                <a:srgbClr val="00B050"/>
              </a:solidFill>
            </a:endParaRPr>
          </a:p>
          <a:p>
            <a:pPr>
              <a:buFont typeface="Wingdings" panose="05000000000000000000" pitchFamily="2" charset="2"/>
              <a:buChar char="ü"/>
            </a:pPr>
            <a:r>
              <a:rPr lang="en-IN" dirty="0">
                <a:solidFill>
                  <a:srgbClr val="FF0000"/>
                </a:solidFill>
              </a:rPr>
              <a:t>The rotational delay for all but the first block, so the estimate for transferring </a:t>
            </a:r>
            <a:r>
              <a:rPr lang="en-IN" i="1" dirty="0">
                <a:solidFill>
                  <a:srgbClr val="FF0000"/>
                </a:solidFill>
              </a:rPr>
              <a:t>k </a:t>
            </a:r>
            <a:r>
              <a:rPr lang="en-IN" dirty="0">
                <a:solidFill>
                  <a:srgbClr val="FF0000"/>
                </a:solidFill>
              </a:rPr>
              <a:t>consecutive blocks is </a:t>
            </a:r>
            <a:r>
              <a:rPr lang="en-IN" i="1" u="sng" dirty="0">
                <a:solidFill>
                  <a:schemeClr val="accent5">
                    <a:lumMod val="50000"/>
                  </a:schemeClr>
                </a:solidFill>
              </a:rPr>
              <a:t>s </a:t>
            </a:r>
            <a:r>
              <a:rPr lang="en-IN" u="sng" dirty="0">
                <a:solidFill>
                  <a:schemeClr val="accent5">
                    <a:lumMod val="50000"/>
                  </a:schemeClr>
                </a:solidFill>
              </a:rPr>
              <a:t>+ </a:t>
            </a:r>
            <a:r>
              <a:rPr lang="en-IN" i="1" u="sng" dirty="0" err="1">
                <a:solidFill>
                  <a:schemeClr val="accent5">
                    <a:lumMod val="50000"/>
                  </a:schemeClr>
                </a:solidFill>
              </a:rPr>
              <a:t>rd</a:t>
            </a:r>
            <a:r>
              <a:rPr lang="en-IN" i="1" u="sng" dirty="0">
                <a:solidFill>
                  <a:schemeClr val="accent5">
                    <a:lumMod val="50000"/>
                  </a:schemeClr>
                </a:solidFill>
              </a:rPr>
              <a:t> </a:t>
            </a:r>
            <a:r>
              <a:rPr lang="en-IN" u="sng" dirty="0">
                <a:solidFill>
                  <a:schemeClr val="accent5">
                    <a:lumMod val="50000"/>
                  </a:schemeClr>
                </a:solidFill>
              </a:rPr>
              <a:t>+ (</a:t>
            </a:r>
            <a:r>
              <a:rPr lang="en-IN" i="1" u="sng" dirty="0">
                <a:solidFill>
                  <a:schemeClr val="accent5">
                    <a:lumMod val="50000"/>
                  </a:schemeClr>
                </a:solidFill>
              </a:rPr>
              <a:t>k </a:t>
            </a:r>
            <a:r>
              <a:rPr lang="en-IN" u="sng" dirty="0">
                <a:solidFill>
                  <a:schemeClr val="accent5">
                    <a:lumMod val="50000"/>
                  </a:schemeClr>
                </a:solidFill>
              </a:rPr>
              <a:t>* </a:t>
            </a:r>
            <a:r>
              <a:rPr lang="en-IN" i="1" u="sng" dirty="0" err="1">
                <a:solidFill>
                  <a:schemeClr val="accent5">
                    <a:lumMod val="50000"/>
                  </a:schemeClr>
                </a:solidFill>
              </a:rPr>
              <a:t>btt</a:t>
            </a:r>
            <a:r>
              <a:rPr lang="en-IN" u="sng" dirty="0">
                <a:solidFill>
                  <a:schemeClr val="accent5">
                    <a:lumMod val="50000"/>
                  </a:schemeClr>
                </a:solidFill>
              </a:rPr>
              <a:t>) msec</a:t>
            </a:r>
            <a:r>
              <a:rPr lang="en-IN" dirty="0">
                <a:solidFill>
                  <a:schemeClr val="accent5">
                    <a:lumMod val="50000"/>
                  </a:schemeClr>
                </a:solidFill>
              </a:rPr>
              <a:t>.</a:t>
            </a:r>
          </a:p>
          <a:p>
            <a:pPr marL="0" indent="0"/>
            <a:endParaRPr lang="en-IN" dirty="0">
              <a:solidFill>
                <a:schemeClr val="accent5">
                  <a:lumMod val="50000"/>
                </a:schemeClr>
              </a:solidFill>
            </a:endParaRPr>
          </a:p>
          <a:p>
            <a:pPr>
              <a:buFont typeface="Wingdings" panose="05000000000000000000" pitchFamily="2" charset="2"/>
              <a:buChar char="ü"/>
            </a:pPr>
            <a:r>
              <a:rPr lang="en-IN" b="1" dirty="0">
                <a:solidFill>
                  <a:srgbClr val="D60093"/>
                </a:solidFill>
              </a:rPr>
              <a:t>bulk transfer rate (</a:t>
            </a:r>
            <a:r>
              <a:rPr lang="en-IN" b="1" i="1" dirty="0" err="1">
                <a:solidFill>
                  <a:srgbClr val="D60093"/>
                </a:solidFill>
              </a:rPr>
              <a:t>btr</a:t>
            </a:r>
            <a:r>
              <a:rPr lang="en-IN" b="1" dirty="0">
                <a:solidFill>
                  <a:srgbClr val="D60093"/>
                </a:solidFill>
              </a:rPr>
              <a:t>) </a:t>
            </a:r>
            <a:r>
              <a:rPr lang="en-IN" dirty="0">
                <a:solidFill>
                  <a:srgbClr val="D60093"/>
                </a:solidFill>
              </a:rPr>
              <a:t>that takes the gap size into account when reading consecutively stored blocks. If the gap size is </a:t>
            </a:r>
            <a:r>
              <a:rPr lang="en-IN" i="1" dirty="0">
                <a:solidFill>
                  <a:srgbClr val="D60093"/>
                </a:solidFill>
              </a:rPr>
              <a:t>G </a:t>
            </a:r>
            <a:r>
              <a:rPr lang="en-IN" dirty="0">
                <a:solidFill>
                  <a:srgbClr val="D60093"/>
                </a:solidFill>
              </a:rPr>
              <a:t>bytes, then </a:t>
            </a:r>
          </a:p>
          <a:p>
            <a:pPr marL="0" indent="0"/>
            <a:r>
              <a:rPr lang="en-IN" i="1" dirty="0">
                <a:solidFill>
                  <a:srgbClr val="D60093"/>
                </a:solidFill>
              </a:rPr>
              <a:t>                      </a:t>
            </a:r>
            <a:r>
              <a:rPr lang="en-IN" i="1" u="sng" dirty="0" err="1">
                <a:solidFill>
                  <a:schemeClr val="tx2">
                    <a:lumMod val="75000"/>
                  </a:schemeClr>
                </a:solidFill>
              </a:rPr>
              <a:t>btr</a:t>
            </a:r>
            <a:r>
              <a:rPr lang="en-IN" i="1" u="sng" dirty="0">
                <a:solidFill>
                  <a:schemeClr val="tx2">
                    <a:lumMod val="75000"/>
                  </a:schemeClr>
                </a:solidFill>
              </a:rPr>
              <a:t> </a:t>
            </a:r>
            <a:r>
              <a:rPr lang="en-IN" u="sng" dirty="0">
                <a:solidFill>
                  <a:schemeClr val="tx2">
                    <a:lumMod val="75000"/>
                  </a:schemeClr>
                </a:solidFill>
              </a:rPr>
              <a:t>= (</a:t>
            </a:r>
            <a:r>
              <a:rPr lang="en-IN" i="1" u="sng" dirty="0">
                <a:solidFill>
                  <a:schemeClr val="tx2">
                    <a:lumMod val="75000"/>
                  </a:schemeClr>
                </a:solidFill>
              </a:rPr>
              <a:t>B</a:t>
            </a:r>
            <a:r>
              <a:rPr lang="en-IN" u="sng" dirty="0">
                <a:solidFill>
                  <a:schemeClr val="tx2">
                    <a:lumMod val="75000"/>
                  </a:schemeClr>
                </a:solidFill>
              </a:rPr>
              <a:t>/(</a:t>
            </a:r>
            <a:r>
              <a:rPr lang="en-IN" i="1" u="sng" dirty="0">
                <a:solidFill>
                  <a:schemeClr val="tx2">
                    <a:lumMod val="75000"/>
                  </a:schemeClr>
                </a:solidFill>
              </a:rPr>
              <a:t>B </a:t>
            </a:r>
            <a:r>
              <a:rPr lang="en-IN" u="sng" dirty="0">
                <a:solidFill>
                  <a:schemeClr val="tx2">
                    <a:lumMod val="75000"/>
                  </a:schemeClr>
                </a:solidFill>
              </a:rPr>
              <a:t>+ </a:t>
            </a:r>
            <a:r>
              <a:rPr lang="en-IN" i="1" u="sng" dirty="0">
                <a:solidFill>
                  <a:schemeClr val="tx2">
                    <a:lumMod val="75000"/>
                  </a:schemeClr>
                </a:solidFill>
              </a:rPr>
              <a:t>G</a:t>
            </a:r>
            <a:r>
              <a:rPr lang="en-IN" u="sng" dirty="0">
                <a:solidFill>
                  <a:schemeClr val="tx2">
                    <a:lumMod val="75000"/>
                  </a:schemeClr>
                </a:solidFill>
              </a:rPr>
              <a:t>)) * </a:t>
            </a:r>
            <a:r>
              <a:rPr lang="en-IN" i="1" u="sng" dirty="0" err="1">
                <a:solidFill>
                  <a:schemeClr val="tx2">
                    <a:lumMod val="75000"/>
                  </a:schemeClr>
                </a:solidFill>
              </a:rPr>
              <a:t>tr</a:t>
            </a:r>
            <a:r>
              <a:rPr lang="en-IN" i="1" u="sng" dirty="0">
                <a:solidFill>
                  <a:schemeClr val="tx2">
                    <a:lumMod val="75000"/>
                  </a:schemeClr>
                </a:solidFill>
              </a:rPr>
              <a:t> </a:t>
            </a:r>
            <a:r>
              <a:rPr lang="en-IN" u="sng" dirty="0">
                <a:solidFill>
                  <a:schemeClr val="tx2">
                    <a:lumMod val="75000"/>
                  </a:schemeClr>
                </a:solidFill>
              </a:rPr>
              <a:t>bytes/msec</a:t>
            </a:r>
            <a:r>
              <a:rPr lang="en-IN" u="sng" dirty="0">
                <a:solidFill>
                  <a:srgbClr val="D60093"/>
                </a:solidFill>
              </a:rPr>
              <a:t>.</a:t>
            </a:r>
          </a:p>
          <a:p>
            <a:pPr marL="0" indent="0"/>
            <a:endParaRPr lang="en-IN" u="sng" dirty="0">
              <a:solidFill>
                <a:srgbClr val="D60093"/>
              </a:solidFill>
            </a:endParaRPr>
          </a:p>
          <a:p>
            <a:pPr>
              <a:buFont typeface="Wingdings" panose="05000000000000000000" pitchFamily="2" charset="2"/>
              <a:buChar char="ü"/>
            </a:pPr>
            <a:r>
              <a:rPr lang="en-IN" dirty="0">
                <a:solidFill>
                  <a:srgbClr val="A50021"/>
                </a:solidFill>
              </a:rPr>
              <a:t>The estimated time to read </a:t>
            </a:r>
            <a:r>
              <a:rPr lang="en-IN" i="1" dirty="0">
                <a:solidFill>
                  <a:srgbClr val="A50021"/>
                </a:solidFill>
              </a:rPr>
              <a:t>k </a:t>
            </a:r>
            <a:r>
              <a:rPr lang="en-IN" dirty="0">
                <a:solidFill>
                  <a:srgbClr val="A50021"/>
                </a:solidFill>
              </a:rPr>
              <a:t>blocks consecutively stored on the same cylinder becomes </a:t>
            </a:r>
            <a:r>
              <a:rPr lang="en-IN" i="1" dirty="0">
                <a:solidFill>
                  <a:srgbClr val="A50021"/>
                </a:solidFill>
              </a:rPr>
              <a:t>     </a:t>
            </a:r>
            <a:r>
              <a:rPr lang="en-IN" i="1" u="sng" dirty="0">
                <a:solidFill>
                  <a:schemeClr val="tx2">
                    <a:lumMod val="75000"/>
                  </a:schemeClr>
                </a:solidFill>
              </a:rPr>
              <a:t>s </a:t>
            </a:r>
            <a:r>
              <a:rPr lang="en-IN" u="sng" dirty="0">
                <a:solidFill>
                  <a:schemeClr val="tx2">
                    <a:lumMod val="75000"/>
                  </a:schemeClr>
                </a:solidFill>
              </a:rPr>
              <a:t>+ </a:t>
            </a:r>
            <a:r>
              <a:rPr lang="en-IN" i="1" u="sng" dirty="0" err="1">
                <a:solidFill>
                  <a:schemeClr val="tx2">
                    <a:lumMod val="75000"/>
                  </a:schemeClr>
                </a:solidFill>
              </a:rPr>
              <a:t>rd</a:t>
            </a:r>
            <a:r>
              <a:rPr lang="en-IN" i="1" u="sng" dirty="0">
                <a:solidFill>
                  <a:schemeClr val="tx2">
                    <a:lumMod val="75000"/>
                  </a:schemeClr>
                </a:solidFill>
              </a:rPr>
              <a:t> </a:t>
            </a:r>
            <a:r>
              <a:rPr lang="en-IN" u="sng" dirty="0">
                <a:solidFill>
                  <a:schemeClr val="tx2">
                    <a:lumMod val="75000"/>
                  </a:schemeClr>
                </a:solidFill>
              </a:rPr>
              <a:t>+ (</a:t>
            </a:r>
            <a:r>
              <a:rPr lang="en-IN" i="1" u="sng" dirty="0">
                <a:solidFill>
                  <a:schemeClr val="tx2">
                    <a:lumMod val="75000"/>
                  </a:schemeClr>
                </a:solidFill>
              </a:rPr>
              <a:t>k </a:t>
            </a:r>
            <a:r>
              <a:rPr lang="en-IN" u="sng" dirty="0">
                <a:solidFill>
                  <a:schemeClr val="tx2">
                    <a:lumMod val="75000"/>
                  </a:schemeClr>
                </a:solidFill>
              </a:rPr>
              <a:t>* (</a:t>
            </a:r>
            <a:r>
              <a:rPr lang="en-IN" i="1" u="sng" dirty="0">
                <a:solidFill>
                  <a:schemeClr val="tx2">
                    <a:lumMod val="75000"/>
                  </a:schemeClr>
                </a:solidFill>
              </a:rPr>
              <a:t>B</a:t>
            </a:r>
            <a:r>
              <a:rPr lang="en-IN" u="sng" dirty="0">
                <a:solidFill>
                  <a:schemeClr val="tx2">
                    <a:lumMod val="75000"/>
                  </a:schemeClr>
                </a:solidFill>
              </a:rPr>
              <a:t>/</a:t>
            </a:r>
            <a:r>
              <a:rPr lang="en-IN" i="1" u="sng" dirty="0" err="1">
                <a:solidFill>
                  <a:schemeClr val="tx2">
                    <a:lumMod val="75000"/>
                  </a:schemeClr>
                </a:solidFill>
              </a:rPr>
              <a:t>btr</a:t>
            </a:r>
            <a:r>
              <a:rPr lang="en-IN" u="sng" dirty="0">
                <a:solidFill>
                  <a:schemeClr val="tx2">
                    <a:lumMod val="75000"/>
                  </a:schemeClr>
                </a:solidFill>
              </a:rPr>
              <a:t>)) msec.</a:t>
            </a:r>
          </a:p>
          <a:p>
            <a:endParaRPr lang="en-IN" dirty="0"/>
          </a:p>
        </p:txBody>
      </p:sp>
      <p:sp>
        <p:nvSpPr>
          <p:cNvPr id="3" name="Content Placeholder 2"/>
          <p:cNvSpPr>
            <a:spLocks noGrp="1"/>
          </p:cNvSpPr>
          <p:nvPr>
            <p:ph sz="quarter" idx="10"/>
          </p:nvPr>
        </p:nvSpPr>
        <p:spPr/>
        <p:txBody>
          <a:bodyPr/>
          <a:lstStyle/>
          <a:p>
            <a:r>
              <a:rPr lang="en-IN" dirty="0">
                <a:solidFill>
                  <a:srgbClr val="7030A0"/>
                </a:solidFill>
              </a:rPr>
              <a:t>Disk Parameters Calculation:</a:t>
            </a:r>
          </a:p>
          <a:p>
            <a:endParaRPr lang="en-IN" dirty="0"/>
          </a:p>
        </p:txBody>
      </p:sp>
    </p:spTree>
    <p:extLst>
      <p:ext uri="{BB962C8B-B14F-4D97-AF65-F5344CB8AC3E}">
        <p14:creationId xmlns:p14="http://schemas.microsoft.com/office/powerpoint/2010/main" val="1744477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Buffering of Blocks</a:t>
            </a:r>
          </a:p>
        </p:txBody>
      </p:sp>
      <p:pic>
        <p:nvPicPr>
          <p:cNvPr id="4" name="Picture 3"/>
          <p:cNvPicPr>
            <a:picLocks noChangeAspect="1"/>
          </p:cNvPicPr>
          <p:nvPr/>
        </p:nvPicPr>
        <p:blipFill>
          <a:blip r:embed="rId2"/>
          <a:stretch>
            <a:fillRect/>
          </a:stretch>
        </p:blipFill>
        <p:spPr>
          <a:xfrm>
            <a:off x="1553008" y="1543482"/>
            <a:ext cx="8339137" cy="4663354"/>
          </a:xfrm>
          <a:prstGeom prst="rect">
            <a:avLst/>
          </a:prstGeom>
        </p:spPr>
      </p:pic>
    </p:spTree>
    <p:extLst>
      <p:ext uri="{BB962C8B-B14F-4D97-AF65-F5344CB8AC3E}">
        <p14:creationId xmlns:p14="http://schemas.microsoft.com/office/powerpoint/2010/main" val="1377567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Buffering of Blocks</a:t>
            </a:r>
          </a:p>
        </p:txBody>
      </p:sp>
      <p:pic>
        <p:nvPicPr>
          <p:cNvPr id="4" name="Picture 3"/>
          <p:cNvPicPr>
            <a:picLocks noChangeAspect="1"/>
          </p:cNvPicPr>
          <p:nvPr/>
        </p:nvPicPr>
        <p:blipFill>
          <a:blip r:embed="rId2"/>
          <a:stretch>
            <a:fillRect/>
          </a:stretch>
        </p:blipFill>
        <p:spPr>
          <a:xfrm>
            <a:off x="695686" y="1524001"/>
            <a:ext cx="7299530" cy="4655126"/>
          </a:xfrm>
          <a:prstGeom prst="rect">
            <a:avLst/>
          </a:prstGeom>
        </p:spPr>
      </p:pic>
    </p:spTree>
    <p:extLst>
      <p:ext uri="{BB962C8B-B14F-4D97-AF65-F5344CB8AC3E}">
        <p14:creationId xmlns:p14="http://schemas.microsoft.com/office/powerpoint/2010/main" val="986207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Buffering of Blocks</a:t>
            </a:r>
          </a:p>
        </p:txBody>
      </p:sp>
      <p:pic>
        <p:nvPicPr>
          <p:cNvPr id="2" name="Picture 1"/>
          <p:cNvPicPr>
            <a:picLocks noChangeAspect="1"/>
          </p:cNvPicPr>
          <p:nvPr/>
        </p:nvPicPr>
        <p:blipFill>
          <a:blip r:embed="rId2"/>
          <a:stretch>
            <a:fillRect/>
          </a:stretch>
        </p:blipFill>
        <p:spPr>
          <a:xfrm>
            <a:off x="406400" y="1683015"/>
            <a:ext cx="10984353" cy="4800912"/>
          </a:xfrm>
          <a:prstGeom prst="rect">
            <a:avLst/>
          </a:prstGeom>
        </p:spPr>
      </p:pic>
    </p:spTree>
    <p:extLst>
      <p:ext uri="{BB962C8B-B14F-4D97-AF65-F5344CB8AC3E}">
        <p14:creationId xmlns:p14="http://schemas.microsoft.com/office/powerpoint/2010/main" val="3362637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1791855" y="3117273"/>
            <a:ext cx="8432800" cy="1143000"/>
          </a:xfrm>
        </p:spPr>
        <p:txBody>
          <a:bodyPr>
            <a:normAutofit/>
          </a:bodyPr>
          <a:lstStyle/>
          <a:p>
            <a:r>
              <a:rPr lang="en-IN" sz="4400" dirty="0">
                <a:solidFill>
                  <a:srgbClr val="00B050"/>
                </a:solidFill>
              </a:rPr>
              <a:t>FILES AND RECORDS</a:t>
            </a:r>
          </a:p>
        </p:txBody>
      </p:sp>
    </p:spTree>
    <p:extLst>
      <p:ext uri="{BB962C8B-B14F-4D97-AF65-F5344CB8AC3E}">
        <p14:creationId xmlns:p14="http://schemas.microsoft.com/office/powerpoint/2010/main" val="3034675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a:spcBef>
                <a:spcPct val="0"/>
              </a:spcBef>
              <a:defRPr/>
            </a:pPr>
            <a:r>
              <a:rPr lang="en-US" sz="3200" dirty="0">
                <a:solidFill>
                  <a:srgbClr val="7030A0"/>
                </a:solidFill>
                <a:latin typeface="Arial" charset="0"/>
                <a:cs typeface="Arial" charset="0"/>
              </a:rPr>
              <a:t>Session 8</a:t>
            </a:r>
          </a:p>
          <a:p>
            <a:pPr eaLnBrk="1" hangingPunct="1">
              <a:spcBef>
                <a:spcPct val="0"/>
              </a:spcBef>
              <a:buFont typeface="Arial" charset="0"/>
              <a:buNone/>
              <a:defRPr/>
            </a:pPr>
            <a:endParaRPr lang="en-US" sz="3200" dirty="0">
              <a:latin typeface="Arial" charset="0"/>
              <a:cs typeface="Arial" charset="0"/>
            </a:endParaRPr>
          </a:p>
        </p:txBody>
      </p:sp>
      <p:sp>
        <p:nvSpPr>
          <p:cNvPr id="3" name="TextBox 2">
            <a:extLst>
              <a:ext uri="{FF2B5EF4-FFF2-40B4-BE49-F238E27FC236}">
                <a16:creationId xmlns:a16="http://schemas.microsoft.com/office/drawing/2014/main" id="{BE3B72E5-B9C2-4C50-BA07-E4A784E8BBCE}"/>
              </a:ext>
            </a:extLst>
          </p:cNvPr>
          <p:cNvSpPr txBox="1"/>
          <p:nvPr/>
        </p:nvSpPr>
        <p:spPr>
          <a:xfrm>
            <a:off x="1072978" y="5115698"/>
            <a:ext cx="10046043" cy="923330"/>
          </a:xfrm>
          <a:prstGeom prst="rect">
            <a:avLst/>
          </a:prstGeom>
          <a:noFill/>
        </p:spPr>
        <p:txBody>
          <a:bodyPr wrap="square" rtlCol="0">
            <a:spAutoFit/>
          </a:bodyPr>
          <a:lstStyle/>
          <a:p>
            <a:r>
              <a:rPr lang="en-US" sz="5400" b="1" dirty="0">
                <a:solidFill>
                  <a:srgbClr val="00B050"/>
                </a:solidFill>
              </a:rPr>
              <a:t>Data storage and access methods</a:t>
            </a:r>
          </a:p>
        </p:txBody>
      </p:sp>
    </p:spTree>
    <p:extLst>
      <p:ext uri="{BB962C8B-B14F-4D97-AF65-F5344CB8AC3E}">
        <p14:creationId xmlns:p14="http://schemas.microsoft.com/office/powerpoint/2010/main" val="33417321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Placing file records on Disk</a:t>
            </a:r>
          </a:p>
        </p:txBody>
      </p:sp>
      <p:pic>
        <p:nvPicPr>
          <p:cNvPr id="2" name="Picture 1"/>
          <p:cNvPicPr>
            <a:picLocks noChangeAspect="1"/>
          </p:cNvPicPr>
          <p:nvPr/>
        </p:nvPicPr>
        <p:blipFill>
          <a:blip r:embed="rId2"/>
          <a:stretch>
            <a:fillRect/>
          </a:stretch>
        </p:blipFill>
        <p:spPr>
          <a:xfrm>
            <a:off x="1551709" y="1557337"/>
            <a:ext cx="7354166" cy="4510954"/>
          </a:xfrm>
          <a:prstGeom prst="rect">
            <a:avLst/>
          </a:prstGeom>
        </p:spPr>
      </p:pic>
    </p:spTree>
    <p:extLst>
      <p:ext uri="{BB962C8B-B14F-4D97-AF65-F5344CB8AC3E}">
        <p14:creationId xmlns:p14="http://schemas.microsoft.com/office/powerpoint/2010/main" val="3181326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23273" y="263236"/>
            <a:ext cx="8432800" cy="1143000"/>
          </a:xfrm>
        </p:spPr>
        <p:txBody>
          <a:bodyPr/>
          <a:lstStyle/>
          <a:p>
            <a:r>
              <a:rPr lang="en-IN" dirty="0">
                <a:solidFill>
                  <a:srgbClr val="7030A0"/>
                </a:solidFill>
              </a:rPr>
              <a:t>Placing file records on Disk</a:t>
            </a:r>
          </a:p>
        </p:txBody>
      </p:sp>
      <p:pic>
        <p:nvPicPr>
          <p:cNvPr id="2" name="Picture 1"/>
          <p:cNvPicPr>
            <a:picLocks noChangeAspect="1"/>
          </p:cNvPicPr>
          <p:nvPr/>
        </p:nvPicPr>
        <p:blipFill>
          <a:blip r:embed="rId2"/>
          <a:stretch>
            <a:fillRect/>
          </a:stretch>
        </p:blipFill>
        <p:spPr>
          <a:xfrm>
            <a:off x="1089746" y="1724025"/>
            <a:ext cx="7389236" cy="4640274"/>
          </a:xfrm>
          <a:prstGeom prst="rect">
            <a:avLst/>
          </a:prstGeom>
        </p:spPr>
      </p:pic>
    </p:spTree>
    <p:extLst>
      <p:ext uri="{BB962C8B-B14F-4D97-AF65-F5344CB8AC3E}">
        <p14:creationId xmlns:p14="http://schemas.microsoft.com/office/powerpoint/2010/main" val="41423335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Placing file records on Disk</a:t>
            </a:r>
          </a:p>
          <a:p>
            <a:endParaRPr lang="en-IN" dirty="0">
              <a:solidFill>
                <a:srgbClr val="7030A0"/>
              </a:solidFill>
            </a:endParaRPr>
          </a:p>
        </p:txBody>
      </p:sp>
      <p:pic>
        <p:nvPicPr>
          <p:cNvPr id="4" name="Picture 3"/>
          <p:cNvPicPr>
            <a:picLocks noChangeAspect="1"/>
          </p:cNvPicPr>
          <p:nvPr/>
        </p:nvPicPr>
        <p:blipFill>
          <a:blip r:embed="rId2"/>
          <a:stretch>
            <a:fillRect/>
          </a:stretch>
        </p:blipFill>
        <p:spPr>
          <a:xfrm>
            <a:off x="1223319" y="1473641"/>
            <a:ext cx="9032790" cy="5037545"/>
          </a:xfrm>
          <a:prstGeom prst="rect">
            <a:avLst/>
          </a:prstGeom>
        </p:spPr>
      </p:pic>
    </p:spTree>
    <p:extLst>
      <p:ext uri="{BB962C8B-B14F-4D97-AF65-F5344CB8AC3E}">
        <p14:creationId xmlns:p14="http://schemas.microsoft.com/office/powerpoint/2010/main" val="2831717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Placing file records on Disk</a:t>
            </a:r>
          </a:p>
        </p:txBody>
      </p:sp>
      <p:pic>
        <p:nvPicPr>
          <p:cNvPr id="2" name="Picture 1"/>
          <p:cNvPicPr>
            <a:picLocks noChangeAspect="1"/>
          </p:cNvPicPr>
          <p:nvPr/>
        </p:nvPicPr>
        <p:blipFill>
          <a:blip r:embed="rId2"/>
          <a:stretch>
            <a:fillRect/>
          </a:stretch>
        </p:blipFill>
        <p:spPr>
          <a:xfrm>
            <a:off x="1322675" y="1547380"/>
            <a:ext cx="6879216" cy="4604038"/>
          </a:xfrm>
          <a:prstGeom prst="rect">
            <a:avLst/>
          </a:prstGeom>
        </p:spPr>
      </p:pic>
    </p:spTree>
    <p:extLst>
      <p:ext uri="{BB962C8B-B14F-4D97-AF65-F5344CB8AC3E}">
        <p14:creationId xmlns:p14="http://schemas.microsoft.com/office/powerpoint/2010/main" val="8254621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Placing file records on Disk</a:t>
            </a:r>
          </a:p>
        </p:txBody>
      </p:sp>
      <p:pic>
        <p:nvPicPr>
          <p:cNvPr id="2" name="Picture 1"/>
          <p:cNvPicPr>
            <a:picLocks noChangeAspect="1"/>
          </p:cNvPicPr>
          <p:nvPr/>
        </p:nvPicPr>
        <p:blipFill>
          <a:blip r:embed="rId2"/>
          <a:stretch>
            <a:fillRect/>
          </a:stretch>
        </p:blipFill>
        <p:spPr>
          <a:xfrm>
            <a:off x="810058" y="1643928"/>
            <a:ext cx="8029142" cy="4725285"/>
          </a:xfrm>
          <a:prstGeom prst="rect">
            <a:avLst/>
          </a:prstGeom>
        </p:spPr>
      </p:pic>
    </p:spTree>
    <p:extLst>
      <p:ext uri="{BB962C8B-B14F-4D97-AF65-F5344CB8AC3E}">
        <p14:creationId xmlns:p14="http://schemas.microsoft.com/office/powerpoint/2010/main" val="9897759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Placing file records on Disk</a:t>
            </a:r>
          </a:p>
        </p:txBody>
      </p:sp>
      <p:pic>
        <p:nvPicPr>
          <p:cNvPr id="2" name="Picture 1"/>
          <p:cNvPicPr>
            <a:picLocks noChangeAspect="1"/>
          </p:cNvPicPr>
          <p:nvPr/>
        </p:nvPicPr>
        <p:blipFill>
          <a:blip r:embed="rId2"/>
          <a:stretch>
            <a:fillRect/>
          </a:stretch>
        </p:blipFill>
        <p:spPr>
          <a:xfrm>
            <a:off x="1036420" y="1489364"/>
            <a:ext cx="7172759" cy="4851797"/>
          </a:xfrm>
          <a:prstGeom prst="rect">
            <a:avLst/>
          </a:prstGeom>
        </p:spPr>
      </p:pic>
    </p:spTree>
    <p:extLst>
      <p:ext uri="{BB962C8B-B14F-4D97-AF65-F5344CB8AC3E}">
        <p14:creationId xmlns:p14="http://schemas.microsoft.com/office/powerpoint/2010/main" val="8138985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Operations on files</a:t>
            </a:r>
          </a:p>
        </p:txBody>
      </p:sp>
      <p:pic>
        <p:nvPicPr>
          <p:cNvPr id="2" name="Picture 1"/>
          <p:cNvPicPr>
            <a:picLocks noChangeAspect="1"/>
          </p:cNvPicPr>
          <p:nvPr/>
        </p:nvPicPr>
        <p:blipFill>
          <a:blip r:embed="rId2"/>
          <a:stretch>
            <a:fillRect/>
          </a:stretch>
        </p:blipFill>
        <p:spPr>
          <a:xfrm>
            <a:off x="1039451" y="1501919"/>
            <a:ext cx="7799749" cy="4670832"/>
          </a:xfrm>
          <a:prstGeom prst="rect">
            <a:avLst/>
          </a:prstGeom>
        </p:spPr>
      </p:pic>
    </p:spTree>
    <p:extLst>
      <p:ext uri="{BB962C8B-B14F-4D97-AF65-F5344CB8AC3E}">
        <p14:creationId xmlns:p14="http://schemas.microsoft.com/office/powerpoint/2010/main" val="39607822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Operations on files</a:t>
            </a:r>
          </a:p>
        </p:txBody>
      </p:sp>
      <p:pic>
        <p:nvPicPr>
          <p:cNvPr id="2" name="Picture 1"/>
          <p:cNvPicPr>
            <a:picLocks noChangeAspect="1"/>
          </p:cNvPicPr>
          <p:nvPr/>
        </p:nvPicPr>
        <p:blipFill>
          <a:blip r:embed="rId2"/>
          <a:stretch>
            <a:fillRect/>
          </a:stretch>
        </p:blipFill>
        <p:spPr>
          <a:xfrm>
            <a:off x="1453428" y="1617517"/>
            <a:ext cx="6942427" cy="4652019"/>
          </a:xfrm>
          <a:prstGeom prst="rect">
            <a:avLst/>
          </a:prstGeom>
        </p:spPr>
      </p:pic>
    </p:spTree>
    <p:extLst>
      <p:ext uri="{BB962C8B-B14F-4D97-AF65-F5344CB8AC3E}">
        <p14:creationId xmlns:p14="http://schemas.microsoft.com/office/powerpoint/2010/main" val="26368530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Files of unordered records</a:t>
            </a:r>
          </a:p>
        </p:txBody>
      </p:sp>
      <p:pic>
        <p:nvPicPr>
          <p:cNvPr id="2" name="Picture 1"/>
          <p:cNvPicPr>
            <a:picLocks noChangeAspect="1"/>
          </p:cNvPicPr>
          <p:nvPr/>
        </p:nvPicPr>
        <p:blipFill>
          <a:blip r:embed="rId2"/>
          <a:stretch>
            <a:fillRect/>
          </a:stretch>
        </p:blipFill>
        <p:spPr>
          <a:xfrm>
            <a:off x="1013474" y="1417540"/>
            <a:ext cx="8158235" cy="5101720"/>
          </a:xfrm>
          <a:prstGeom prst="rect">
            <a:avLst/>
          </a:prstGeom>
        </p:spPr>
      </p:pic>
    </p:spTree>
    <p:extLst>
      <p:ext uri="{BB962C8B-B14F-4D97-AF65-F5344CB8AC3E}">
        <p14:creationId xmlns:p14="http://schemas.microsoft.com/office/powerpoint/2010/main" val="35491077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Files of ordered records</a:t>
            </a:r>
          </a:p>
        </p:txBody>
      </p:sp>
      <p:pic>
        <p:nvPicPr>
          <p:cNvPr id="2" name="Picture 1"/>
          <p:cNvPicPr>
            <a:picLocks noChangeAspect="1"/>
          </p:cNvPicPr>
          <p:nvPr/>
        </p:nvPicPr>
        <p:blipFill>
          <a:blip r:embed="rId2"/>
          <a:stretch>
            <a:fillRect/>
          </a:stretch>
        </p:blipFill>
        <p:spPr>
          <a:xfrm>
            <a:off x="953798" y="1573790"/>
            <a:ext cx="6915584" cy="4762509"/>
          </a:xfrm>
          <a:prstGeom prst="rect">
            <a:avLst/>
          </a:prstGeom>
        </p:spPr>
      </p:pic>
      <p:sp>
        <p:nvSpPr>
          <p:cNvPr id="4" name="Rectangle 3"/>
          <p:cNvSpPr/>
          <p:nvPr/>
        </p:nvSpPr>
        <p:spPr>
          <a:xfrm>
            <a:off x="8306435" y="2467808"/>
            <a:ext cx="3675380" cy="2585323"/>
          </a:xfrm>
          <a:prstGeom prst="rect">
            <a:avLst/>
          </a:prstGeom>
        </p:spPr>
        <p:txBody>
          <a:bodyPr wrap="square">
            <a:spAutoFit/>
          </a:bodyPr>
          <a:lstStyle/>
          <a:p>
            <a:r>
              <a:rPr lang="en-IN" dirty="0">
                <a:solidFill>
                  <a:srgbClr val="D60093"/>
                </a:solidFill>
                <a:latin typeface="Minion-Regular"/>
              </a:rPr>
              <a:t>A </a:t>
            </a:r>
            <a:r>
              <a:rPr lang="en-IN" dirty="0">
                <a:solidFill>
                  <a:schemeClr val="accent1">
                    <a:lumMod val="75000"/>
                  </a:schemeClr>
                </a:solidFill>
                <a:latin typeface="Minion-Regular"/>
              </a:rPr>
              <a:t>binary search </a:t>
            </a:r>
            <a:r>
              <a:rPr lang="en-IN" dirty="0">
                <a:solidFill>
                  <a:srgbClr val="D60093"/>
                </a:solidFill>
                <a:latin typeface="Minion-Regular"/>
              </a:rPr>
              <a:t>usually accesses </a:t>
            </a:r>
            <a:r>
              <a:rPr lang="en-IN" dirty="0">
                <a:solidFill>
                  <a:schemeClr val="accent1">
                    <a:lumMod val="75000"/>
                  </a:schemeClr>
                </a:solidFill>
                <a:latin typeface="Minion-Regular"/>
              </a:rPr>
              <a:t>log</a:t>
            </a:r>
            <a:r>
              <a:rPr lang="en-IN" sz="1400" dirty="0">
                <a:solidFill>
                  <a:schemeClr val="accent1">
                    <a:lumMod val="75000"/>
                  </a:schemeClr>
                </a:solidFill>
                <a:latin typeface="Minion-Regular"/>
              </a:rPr>
              <a:t>2</a:t>
            </a:r>
            <a:r>
              <a:rPr lang="en-IN" dirty="0">
                <a:solidFill>
                  <a:schemeClr val="accent1">
                    <a:lumMod val="75000"/>
                  </a:schemeClr>
                </a:solidFill>
                <a:latin typeface="Minion-Regular"/>
              </a:rPr>
              <a:t>(</a:t>
            </a:r>
            <a:r>
              <a:rPr lang="en-IN" i="1" dirty="0">
                <a:solidFill>
                  <a:schemeClr val="accent1">
                    <a:lumMod val="75000"/>
                  </a:schemeClr>
                </a:solidFill>
                <a:latin typeface="Minion-Italic"/>
              </a:rPr>
              <a:t>b</a:t>
            </a:r>
            <a:r>
              <a:rPr lang="en-IN" dirty="0">
                <a:solidFill>
                  <a:schemeClr val="accent1">
                    <a:lumMod val="75000"/>
                  </a:schemeClr>
                </a:solidFill>
                <a:latin typeface="Minion-Regular"/>
              </a:rPr>
              <a:t>) blocks</a:t>
            </a:r>
            <a:r>
              <a:rPr lang="en-IN" dirty="0">
                <a:solidFill>
                  <a:srgbClr val="D60093"/>
                </a:solidFill>
                <a:latin typeface="Minion-Regular"/>
              </a:rPr>
              <a:t>, whether the record is found or not.</a:t>
            </a:r>
          </a:p>
          <a:p>
            <a:endParaRPr lang="en-IN" dirty="0">
              <a:solidFill>
                <a:srgbClr val="D60093"/>
              </a:solidFill>
              <a:latin typeface="Minion-Regular"/>
            </a:endParaRPr>
          </a:p>
          <a:p>
            <a:r>
              <a:rPr lang="en-IN" dirty="0">
                <a:solidFill>
                  <a:srgbClr val="D60093"/>
                </a:solidFill>
                <a:latin typeface="Minion-Regular"/>
              </a:rPr>
              <a:t>While </a:t>
            </a:r>
            <a:r>
              <a:rPr lang="en-IN" dirty="0">
                <a:solidFill>
                  <a:schemeClr val="accent1">
                    <a:lumMod val="75000"/>
                  </a:schemeClr>
                </a:solidFill>
                <a:latin typeface="Minion-Regular"/>
              </a:rPr>
              <a:t>linear searches</a:t>
            </a:r>
            <a:r>
              <a:rPr lang="en-IN" dirty="0">
                <a:solidFill>
                  <a:srgbClr val="D60093"/>
                </a:solidFill>
                <a:latin typeface="Minion-Regular"/>
              </a:rPr>
              <a:t>, where, on the average, </a:t>
            </a:r>
            <a:r>
              <a:rPr lang="en-IN" dirty="0">
                <a:solidFill>
                  <a:schemeClr val="accent1">
                    <a:lumMod val="75000"/>
                  </a:schemeClr>
                </a:solidFill>
                <a:latin typeface="Minion-Regular"/>
              </a:rPr>
              <a:t>(</a:t>
            </a:r>
            <a:r>
              <a:rPr lang="en-IN" i="1" dirty="0">
                <a:solidFill>
                  <a:schemeClr val="accent1">
                    <a:lumMod val="75000"/>
                  </a:schemeClr>
                </a:solidFill>
                <a:latin typeface="Minion-Italic"/>
              </a:rPr>
              <a:t>b</a:t>
            </a:r>
            <a:r>
              <a:rPr lang="en-IN" dirty="0">
                <a:solidFill>
                  <a:schemeClr val="accent1">
                    <a:lumMod val="75000"/>
                  </a:schemeClr>
                </a:solidFill>
                <a:latin typeface="Minion-Regular"/>
              </a:rPr>
              <a:t>/2) blocks </a:t>
            </a:r>
            <a:r>
              <a:rPr lang="en-IN" dirty="0">
                <a:solidFill>
                  <a:srgbClr val="D60093"/>
                </a:solidFill>
                <a:latin typeface="Minion-Regular"/>
              </a:rPr>
              <a:t>are accessed when the record is found and </a:t>
            </a:r>
            <a:r>
              <a:rPr lang="en-IN" i="1" dirty="0">
                <a:solidFill>
                  <a:schemeClr val="accent1">
                    <a:lumMod val="75000"/>
                  </a:schemeClr>
                </a:solidFill>
                <a:latin typeface="Minion-Italic"/>
              </a:rPr>
              <a:t>b </a:t>
            </a:r>
            <a:r>
              <a:rPr lang="en-IN" dirty="0">
                <a:solidFill>
                  <a:schemeClr val="accent1">
                    <a:lumMod val="75000"/>
                  </a:schemeClr>
                </a:solidFill>
                <a:latin typeface="Minion-Regular"/>
              </a:rPr>
              <a:t>blocks </a:t>
            </a:r>
            <a:r>
              <a:rPr lang="en-IN" dirty="0">
                <a:solidFill>
                  <a:srgbClr val="D60093"/>
                </a:solidFill>
                <a:latin typeface="Minion-Regular"/>
              </a:rPr>
              <a:t>are accessed when the record is not found.</a:t>
            </a:r>
            <a:endParaRPr lang="en-IN" dirty="0">
              <a:solidFill>
                <a:srgbClr val="D60093"/>
              </a:solidFill>
            </a:endParaRPr>
          </a:p>
        </p:txBody>
      </p:sp>
      <p:cxnSp>
        <p:nvCxnSpPr>
          <p:cNvPr id="7" name="Straight Connector 6"/>
          <p:cNvCxnSpPr/>
          <p:nvPr/>
        </p:nvCxnSpPr>
        <p:spPr>
          <a:xfrm>
            <a:off x="8035290" y="1295400"/>
            <a:ext cx="0" cy="527685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5041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US" dirty="0"/>
          </a:p>
          <a:p>
            <a:r>
              <a:rPr lang="en-US" dirty="0">
                <a:solidFill>
                  <a:srgbClr val="7030A0"/>
                </a:solidFill>
              </a:rPr>
              <a:t>LEARNING OUTCOME</a:t>
            </a:r>
          </a:p>
          <a:p>
            <a:endParaRPr lang="en-US" dirty="0"/>
          </a:p>
        </p:txBody>
      </p:sp>
      <p:sp>
        <p:nvSpPr>
          <p:cNvPr id="5" name="Rectangle 4"/>
          <p:cNvSpPr/>
          <p:nvPr/>
        </p:nvSpPr>
        <p:spPr>
          <a:xfrm>
            <a:off x="1204200" y="2342285"/>
            <a:ext cx="11508533" cy="1569660"/>
          </a:xfrm>
          <a:prstGeom prst="rect">
            <a:avLst/>
          </a:prstGeom>
        </p:spPr>
        <p:txBody>
          <a:bodyPr wrap="square">
            <a:spAutoFit/>
          </a:bodyPr>
          <a:lstStyle/>
          <a:p>
            <a:pPr marL="457200" lvl="0" indent="-457200">
              <a:buFont typeface="Wingdings" panose="05000000000000000000" pitchFamily="2" charset="2"/>
              <a:buChar char="Ø"/>
            </a:pPr>
            <a:r>
              <a:rPr lang="en-IN" sz="3200" b="1" dirty="0">
                <a:solidFill>
                  <a:srgbClr val="00B050"/>
                </a:solidFill>
              </a:rPr>
              <a:t>Secondary storage devices</a:t>
            </a:r>
          </a:p>
          <a:p>
            <a:pPr marL="457200" lvl="0" indent="-457200">
              <a:buFont typeface="Wingdings" panose="05000000000000000000" pitchFamily="2" charset="2"/>
              <a:buChar char="Ø"/>
            </a:pPr>
            <a:r>
              <a:rPr lang="en-IN" sz="3200" b="1" dirty="0">
                <a:solidFill>
                  <a:srgbClr val="00B050"/>
                </a:solidFill>
              </a:rPr>
              <a:t>Files, records, blocks on disks</a:t>
            </a:r>
          </a:p>
          <a:p>
            <a:pPr marL="457200" indent="-457200">
              <a:buFont typeface="Wingdings" panose="05000000000000000000" pitchFamily="2" charset="2"/>
              <a:buChar char="Ø"/>
            </a:pPr>
            <a:r>
              <a:rPr lang="en-IN" sz="3200" b="1" dirty="0">
                <a:solidFill>
                  <a:srgbClr val="00B050"/>
                </a:solidFill>
              </a:rPr>
              <a:t>Hashing techniques(internal &amp; external)</a:t>
            </a:r>
          </a:p>
        </p:txBody>
      </p:sp>
      <p:sp>
        <p:nvSpPr>
          <p:cNvPr id="2" name="Rectangle 1"/>
          <p:cNvSpPr/>
          <p:nvPr/>
        </p:nvSpPr>
        <p:spPr>
          <a:xfrm>
            <a:off x="2298358" y="4698425"/>
            <a:ext cx="6899648" cy="954107"/>
          </a:xfrm>
          <a:prstGeom prst="rect">
            <a:avLst/>
          </a:prstGeom>
        </p:spPr>
        <p:txBody>
          <a:bodyPr wrap="square">
            <a:spAutoFit/>
          </a:bodyPr>
          <a:lstStyle/>
          <a:p>
            <a:r>
              <a:rPr lang="en-IN" sz="2400" b="1" dirty="0">
                <a:solidFill>
                  <a:srgbClr val="7030A0"/>
                </a:solidFill>
                <a:latin typeface="Times New Roman" panose="02020603050405020304" pitchFamily="18" charset="0"/>
                <a:ea typeface="Calibri" panose="020F0502020204030204" pitchFamily="34" charset="0"/>
                <a:cs typeface="Calibri" panose="020F0502020204030204" pitchFamily="34" charset="0"/>
              </a:rPr>
              <a:t>REFER:      </a:t>
            </a:r>
            <a:r>
              <a:rPr lang="en-IN" sz="2800" b="1" dirty="0">
                <a:solidFill>
                  <a:srgbClr val="A50021"/>
                </a:solidFill>
              </a:rPr>
              <a:t>T1-Chapter 13</a:t>
            </a:r>
          </a:p>
          <a:p>
            <a:r>
              <a:rPr lang="en-IN" sz="2800" b="1" i="1" dirty="0">
                <a:solidFill>
                  <a:srgbClr val="A50021"/>
                </a:solidFill>
              </a:rPr>
              <a:t>                   Sections: </a:t>
            </a:r>
            <a:r>
              <a:rPr lang="en-IN" sz="2800" b="1" dirty="0">
                <a:solidFill>
                  <a:srgbClr val="A50021"/>
                </a:solidFill>
              </a:rPr>
              <a:t>    13.1-13.8</a:t>
            </a:r>
          </a:p>
        </p:txBody>
      </p:sp>
    </p:spTree>
    <p:extLst>
      <p:ext uri="{BB962C8B-B14F-4D97-AF65-F5344CB8AC3E}">
        <p14:creationId xmlns:p14="http://schemas.microsoft.com/office/powerpoint/2010/main" val="10019021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Files of ordered records</a:t>
            </a:r>
          </a:p>
        </p:txBody>
      </p:sp>
      <p:pic>
        <p:nvPicPr>
          <p:cNvPr id="2" name="Picture 1"/>
          <p:cNvPicPr>
            <a:picLocks noChangeAspect="1"/>
          </p:cNvPicPr>
          <p:nvPr/>
        </p:nvPicPr>
        <p:blipFill>
          <a:blip r:embed="rId2"/>
          <a:stretch>
            <a:fillRect/>
          </a:stretch>
        </p:blipFill>
        <p:spPr>
          <a:xfrm>
            <a:off x="6711029" y="1544035"/>
            <a:ext cx="3937686" cy="4735561"/>
          </a:xfrm>
          <a:prstGeom prst="rect">
            <a:avLst/>
          </a:prstGeom>
        </p:spPr>
      </p:pic>
      <p:pic>
        <p:nvPicPr>
          <p:cNvPr id="4" name="Picture 3"/>
          <p:cNvPicPr>
            <a:picLocks noChangeAspect="1"/>
          </p:cNvPicPr>
          <p:nvPr/>
        </p:nvPicPr>
        <p:blipFill>
          <a:blip r:embed="rId3"/>
          <a:stretch>
            <a:fillRect/>
          </a:stretch>
        </p:blipFill>
        <p:spPr>
          <a:xfrm>
            <a:off x="1690255" y="2523259"/>
            <a:ext cx="2583872" cy="1866900"/>
          </a:xfrm>
          <a:prstGeom prst="rect">
            <a:avLst/>
          </a:prstGeom>
        </p:spPr>
      </p:pic>
    </p:spTree>
    <p:extLst>
      <p:ext uri="{BB962C8B-B14F-4D97-AF65-F5344CB8AC3E}">
        <p14:creationId xmlns:p14="http://schemas.microsoft.com/office/powerpoint/2010/main" val="12167586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Introduction</a:t>
            </a:r>
          </a:p>
        </p:txBody>
      </p:sp>
      <p:pic>
        <p:nvPicPr>
          <p:cNvPr id="4" name="Picture 3"/>
          <p:cNvPicPr>
            <a:picLocks noChangeAspect="1"/>
          </p:cNvPicPr>
          <p:nvPr/>
        </p:nvPicPr>
        <p:blipFill>
          <a:blip r:embed="rId2"/>
          <a:stretch>
            <a:fillRect/>
          </a:stretch>
        </p:blipFill>
        <p:spPr>
          <a:xfrm>
            <a:off x="252620" y="1587776"/>
            <a:ext cx="6042636" cy="4375702"/>
          </a:xfrm>
          <a:prstGeom prst="rect">
            <a:avLst/>
          </a:prstGeom>
        </p:spPr>
      </p:pic>
      <p:pic>
        <p:nvPicPr>
          <p:cNvPr id="5" name="Picture 4"/>
          <p:cNvPicPr>
            <a:picLocks noChangeAspect="1"/>
          </p:cNvPicPr>
          <p:nvPr/>
        </p:nvPicPr>
        <p:blipFill>
          <a:blip r:embed="rId3"/>
          <a:stretch>
            <a:fillRect/>
          </a:stretch>
        </p:blipFill>
        <p:spPr>
          <a:xfrm>
            <a:off x="6295256" y="1587776"/>
            <a:ext cx="5750970" cy="4673876"/>
          </a:xfrm>
          <a:prstGeom prst="rect">
            <a:avLst/>
          </a:prstGeom>
        </p:spPr>
      </p:pic>
    </p:spTree>
    <p:extLst>
      <p:ext uri="{BB962C8B-B14F-4D97-AF65-F5344CB8AC3E}">
        <p14:creationId xmlns:p14="http://schemas.microsoft.com/office/powerpoint/2010/main" val="536125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217961" y="1630016"/>
            <a:ext cx="5867399" cy="4452732"/>
          </a:xfrm>
          <a:prstGeom prst="rect">
            <a:avLst/>
          </a:prstGeom>
        </p:spPr>
      </p:pic>
      <p:sp>
        <p:nvSpPr>
          <p:cNvPr id="7" name="Content Placeholder 6"/>
          <p:cNvSpPr>
            <a:spLocks noGrp="1"/>
          </p:cNvSpPr>
          <p:nvPr>
            <p:ph sz="quarter" idx="10"/>
          </p:nvPr>
        </p:nvSpPr>
        <p:spPr/>
        <p:txBody>
          <a:bodyPr/>
          <a:lstStyle/>
          <a:p>
            <a:r>
              <a:rPr lang="en-IN" dirty="0">
                <a:solidFill>
                  <a:srgbClr val="7030A0"/>
                </a:solidFill>
              </a:rPr>
              <a:t>Introduction</a:t>
            </a:r>
          </a:p>
          <a:p>
            <a:endParaRPr lang="en-IN" dirty="0"/>
          </a:p>
        </p:txBody>
      </p:sp>
      <p:pic>
        <p:nvPicPr>
          <p:cNvPr id="8" name="Picture 7"/>
          <p:cNvPicPr>
            <a:picLocks noChangeAspect="1"/>
          </p:cNvPicPr>
          <p:nvPr/>
        </p:nvPicPr>
        <p:blipFill>
          <a:blip r:embed="rId3"/>
          <a:stretch>
            <a:fillRect/>
          </a:stretch>
        </p:blipFill>
        <p:spPr>
          <a:xfrm>
            <a:off x="267252" y="1798981"/>
            <a:ext cx="5811561" cy="4114801"/>
          </a:xfrm>
          <a:prstGeom prst="rect">
            <a:avLst/>
          </a:prstGeom>
        </p:spPr>
      </p:pic>
    </p:spTree>
    <p:extLst>
      <p:ext uri="{BB962C8B-B14F-4D97-AF65-F5344CB8AC3E}">
        <p14:creationId xmlns:p14="http://schemas.microsoft.com/office/powerpoint/2010/main" val="41571028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Introduction</a:t>
            </a:r>
          </a:p>
          <a:p>
            <a:endParaRPr lang="en-IN" dirty="0"/>
          </a:p>
        </p:txBody>
      </p:sp>
      <p:pic>
        <p:nvPicPr>
          <p:cNvPr id="6" name="Content Placeholder 5"/>
          <p:cNvPicPr>
            <a:picLocks noGrp="1" noChangeAspect="1"/>
          </p:cNvPicPr>
          <p:nvPr>
            <p:ph idx="1"/>
          </p:nvPr>
        </p:nvPicPr>
        <p:blipFill>
          <a:blip r:embed="rId2"/>
          <a:stretch>
            <a:fillRect/>
          </a:stretch>
        </p:blipFill>
        <p:spPr>
          <a:xfrm>
            <a:off x="167860" y="1508214"/>
            <a:ext cx="5479178" cy="4831202"/>
          </a:xfrm>
          <a:prstGeom prst="rect">
            <a:avLst/>
          </a:prstGeom>
        </p:spPr>
      </p:pic>
      <p:pic>
        <p:nvPicPr>
          <p:cNvPr id="7" name="Picture 6"/>
          <p:cNvPicPr>
            <a:picLocks noChangeAspect="1"/>
          </p:cNvPicPr>
          <p:nvPr/>
        </p:nvPicPr>
        <p:blipFill>
          <a:blip r:embed="rId3"/>
          <a:stretch>
            <a:fillRect/>
          </a:stretch>
        </p:blipFill>
        <p:spPr>
          <a:xfrm>
            <a:off x="6062870" y="1454425"/>
            <a:ext cx="5852360" cy="4727713"/>
          </a:xfrm>
          <a:prstGeom prst="rect">
            <a:avLst/>
          </a:prstGeom>
        </p:spPr>
      </p:pic>
    </p:spTree>
    <p:extLst>
      <p:ext uri="{BB962C8B-B14F-4D97-AF65-F5344CB8AC3E}">
        <p14:creationId xmlns:p14="http://schemas.microsoft.com/office/powerpoint/2010/main" val="32160164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088755" y="1429500"/>
            <a:ext cx="4148000" cy="2373653"/>
          </a:xfrm>
          <a:prstGeom prst="rect">
            <a:avLst/>
          </a:prstGeom>
        </p:spPr>
      </p:pic>
      <p:pic>
        <p:nvPicPr>
          <p:cNvPr id="5" name="Picture 4"/>
          <p:cNvPicPr>
            <a:picLocks noChangeAspect="1"/>
          </p:cNvPicPr>
          <p:nvPr/>
        </p:nvPicPr>
        <p:blipFill>
          <a:blip r:embed="rId3"/>
          <a:stretch>
            <a:fillRect/>
          </a:stretch>
        </p:blipFill>
        <p:spPr>
          <a:xfrm>
            <a:off x="27503" y="3803153"/>
            <a:ext cx="4147999" cy="2742601"/>
          </a:xfrm>
          <a:prstGeom prst="rect">
            <a:avLst/>
          </a:prstGeom>
        </p:spPr>
      </p:pic>
      <p:sp>
        <p:nvSpPr>
          <p:cNvPr id="7" name="Content Placeholder 6"/>
          <p:cNvSpPr>
            <a:spLocks noGrp="1"/>
          </p:cNvSpPr>
          <p:nvPr>
            <p:ph sz="quarter" idx="10"/>
          </p:nvPr>
        </p:nvSpPr>
        <p:spPr/>
        <p:txBody>
          <a:bodyPr/>
          <a:lstStyle/>
          <a:p>
            <a:r>
              <a:rPr lang="en-IN" dirty="0">
                <a:solidFill>
                  <a:srgbClr val="7030A0"/>
                </a:solidFill>
              </a:rPr>
              <a:t>All about Disk</a:t>
            </a:r>
          </a:p>
        </p:txBody>
      </p:sp>
      <p:pic>
        <p:nvPicPr>
          <p:cNvPr id="8" name="Picture 7"/>
          <p:cNvPicPr>
            <a:picLocks noChangeAspect="1"/>
          </p:cNvPicPr>
          <p:nvPr/>
        </p:nvPicPr>
        <p:blipFill>
          <a:blip r:embed="rId4"/>
          <a:stretch>
            <a:fillRect/>
          </a:stretch>
        </p:blipFill>
        <p:spPr>
          <a:xfrm>
            <a:off x="7236754" y="3314180"/>
            <a:ext cx="4516853" cy="3231574"/>
          </a:xfrm>
          <a:prstGeom prst="rect">
            <a:avLst/>
          </a:prstGeom>
        </p:spPr>
      </p:pic>
    </p:spTree>
    <p:extLst>
      <p:ext uri="{BB962C8B-B14F-4D97-AF65-F5344CB8AC3E}">
        <p14:creationId xmlns:p14="http://schemas.microsoft.com/office/powerpoint/2010/main" val="32611862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06400" y="1537494"/>
            <a:ext cx="5236694" cy="4053508"/>
          </a:xfrm>
          <a:prstGeom prst="rect">
            <a:avLst/>
          </a:prstGeom>
        </p:spPr>
      </p:pic>
      <p:sp>
        <p:nvSpPr>
          <p:cNvPr id="6" name="Content Placeholder 5"/>
          <p:cNvSpPr>
            <a:spLocks noGrp="1"/>
          </p:cNvSpPr>
          <p:nvPr>
            <p:ph sz="quarter" idx="10"/>
          </p:nvPr>
        </p:nvSpPr>
        <p:spPr/>
        <p:txBody>
          <a:bodyPr/>
          <a:lstStyle/>
          <a:p>
            <a:r>
              <a:rPr lang="en-IN" dirty="0">
                <a:solidFill>
                  <a:srgbClr val="7030A0"/>
                </a:solidFill>
              </a:rPr>
              <a:t>Disk and Pages</a:t>
            </a:r>
          </a:p>
        </p:txBody>
      </p:sp>
      <p:pic>
        <p:nvPicPr>
          <p:cNvPr id="7" name="Picture 6"/>
          <p:cNvPicPr>
            <a:picLocks noChangeAspect="1"/>
          </p:cNvPicPr>
          <p:nvPr/>
        </p:nvPicPr>
        <p:blipFill>
          <a:blip r:embed="rId3"/>
          <a:stretch>
            <a:fillRect/>
          </a:stretch>
        </p:blipFill>
        <p:spPr>
          <a:xfrm>
            <a:off x="5762831" y="1537494"/>
            <a:ext cx="5865952" cy="4053508"/>
          </a:xfrm>
          <a:prstGeom prst="rect">
            <a:avLst/>
          </a:prstGeom>
        </p:spPr>
      </p:pic>
    </p:spTree>
    <p:extLst>
      <p:ext uri="{BB962C8B-B14F-4D97-AF65-F5344CB8AC3E}">
        <p14:creationId xmlns:p14="http://schemas.microsoft.com/office/powerpoint/2010/main" val="17003611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06400" y="1743282"/>
            <a:ext cx="4772025" cy="3609975"/>
          </a:xfrm>
          <a:prstGeom prst="rect">
            <a:avLst/>
          </a:prstGeom>
        </p:spPr>
      </p:pic>
      <p:sp>
        <p:nvSpPr>
          <p:cNvPr id="6" name="Content Placeholder 5"/>
          <p:cNvSpPr>
            <a:spLocks noGrp="1"/>
          </p:cNvSpPr>
          <p:nvPr>
            <p:ph sz="quarter" idx="10"/>
          </p:nvPr>
        </p:nvSpPr>
        <p:spPr/>
        <p:txBody>
          <a:bodyPr/>
          <a:lstStyle/>
          <a:p>
            <a:r>
              <a:rPr lang="en-IN" dirty="0">
                <a:solidFill>
                  <a:srgbClr val="7030A0"/>
                </a:solidFill>
              </a:rPr>
              <a:t>Buffer </a:t>
            </a:r>
            <a:r>
              <a:rPr lang="en-IN" dirty="0" err="1">
                <a:solidFill>
                  <a:srgbClr val="7030A0"/>
                </a:solidFill>
              </a:rPr>
              <a:t>mgmt</a:t>
            </a:r>
            <a:endParaRPr lang="en-IN" dirty="0">
              <a:solidFill>
                <a:srgbClr val="7030A0"/>
              </a:solidFill>
            </a:endParaRPr>
          </a:p>
        </p:txBody>
      </p:sp>
      <p:pic>
        <p:nvPicPr>
          <p:cNvPr id="7" name="Picture 6"/>
          <p:cNvPicPr>
            <a:picLocks noChangeAspect="1"/>
          </p:cNvPicPr>
          <p:nvPr/>
        </p:nvPicPr>
        <p:blipFill>
          <a:blip r:embed="rId3"/>
          <a:stretch>
            <a:fillRect/>
          </a:stretch>
        </p:blipFill>
        <p:spPr>
          <a:xfrm>
            <a:off x="5723903" y="1743282"/>
            <a:ext cx="4600575" cy="2238375"/>
          </a:xfrm>
          <a:prstGeom prst="rect">
            <a:avLst/>
          </a:prstGeom>
        </p:spPr>
      </p:pic>
      <p:pic>
        <p:nvPicPr>
          <p:cNvPr id="8" name="Picture 7"/>
          <p:cNvPicPr>
            <a:picLocks noChangeAspect="1"/>
          </p:cNvPicPr>
          <p:nvPr/>
        </p:nvPicPr>
        <p:blipFill>
          <a:blip r:embed="rId4"/>
          <a:stretch>
            <a:fillRect/>
          </a:stretch>
        </p:blipFill>
        <p:spPr>
          <a:xfrm>
            <a:off x="5908812" y="4191414"/>
            <a:ext cx="3972603" cy="400464"/>
          </a:xfrm>
          <a:prstGeom prst="rect">
            <a:avLst/>
          </a:prstGeom>
        </p:spPr>
      </p:pic>
    </p:spTree>
    <p:extLst>
      <p:ext uri="{BB962C8B-B14F-4D97-AF65-F5344CB8AC3E}">
        <p14:creationId xmlns:p14="http://schemas.microsoft.com/office/powerpoint/2010/main" val="7989031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How a page is fetched from disk and brought into RAM ?</a:t>
            </a:r>
          </a:p>
        </p:txBody>
      </p:sp>
      <p:pic>
        <p:nvPicPr>
          <p:cNvPr id="4" name="Picture 3"/>
          <p:cNvPicPr>
            <a:picLocks noChangeAspect="1"/>
          </p:cNvPicPr>
          <p:nvPr/>
        </p:nvPicPr>
        <p:blipFill>
          <a:blip r:embed="rId2"/>
          <a:stretch>
            <a:fillRect/>
          </a:stretch>
        </p:blipFill>
        <p:spPr>
          <a:xfrm>
            <a:off x="406400" y="1991139"/>
            <a:ext cx="5450708" cy="2779644"/>
          </a:xfrm>
          <a:prstGeom prst="rect">
            <a:avLst/>
          </a:prstGeom>
        </p:spPr>
      </p:pic>
      <p:pic>
        <p:nvPicPr>
          <p:cNvPr id="5" name="Picture 4"/>
          <p:cNvPicPr>
            <a:picLocks noChangeAspect="1"/>
          </p:cNvPicPr>
          <p:nvPr/>
        </p:nvPicPr>
        <p:blipFill>
          <a:blip r:embed="rId3"/>
          <a:stretch>
            <a:fillRect/>
          </a:stretch>
        </p:blipFill>
        <p:spPr>
          <a:xfrm>
            <a:off x="406400" y="1419432"/>
            <a:ext cx="3600450" cy="447675"/>
          </a:xfrm>
          <a:prstGeom prst="rect">
            <a:avLst/>
          </a:prstGeom>
        </p:spPr>
      </p:pic>
      <p:pic>
        <p:nvPicPr>
          <p:cNvPr id="6" name="Picture 5"/>
          <p:cNvPicPr>
            <a:picLocks noChangeAspect="1"/>
          </p:cNvPicPr>
          <p:nvPr/>
        </p:nvPicPr>
        <p:blipFill>
          <a:blip r:embed="rId4"/>
          <a:stretch>
            <a:fillRect/>
          </a:stretch>
        </p:blipFill>
        <p:spPr>
          <a:xfrm>
            <a:off x="6175474" y="1991139"/>
            <a:ext cx="5327452" cy="3123371"/>
          </a:xfrm>
          <a:prstGeom prst="rect">
            <a:avLst/>
          </a:prstGeom>
        </p:spPr>
      </p:pic>
      <p:pic>
        <p:nvPicPr>
          <p:cNvPr id="7" name="Picture 6"/>
          <p:cNvPicPr>
            <a:picLocks noChangeAspect="1"/>
          </p:cNvPicPr>
          <p:nvPr/>
        </p:nvPicPr>
        <p:blipFill>
          <a:blip r:embed="rId5"/>
          <a:stretch>
            <a:fillRect/>
          </a:stretch>
        </p:blipFill>
        <p:spPr>
          <a:xfrm>
            <a:off x="6175474" y="1486107"/>
            <a:ext cx="3314700" cy="314325"/>
          </a:xfrm>
          <a:prstGeom prst="rect">
            <a:avLst/>
          </a:prstGeom>
        </p:spPr>
      </p:pic>
    </p:spTree>
    <p:extLst>
      <p:ext uri="{BB962C8B-B14F-4D97-AF65-F5344CB8AC3E}">
        <p14:creationId xmlns:p14="http://schemas.microsoft.com/office/powerpoint/2010/main" val="30029708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06400" y="1570383"/>
            <a:ext cx="6183381" cy="4611756"/>
          </a:xfrm>
          <a:prstGeom prst="rect">
            <a:avLst/>
          </a:prstGeom>
        </p:spPr>
      </p:pic>
      <p:sp>
        <p:nvSpPr>
          <p:cNvPr id="3" name="Content Placeholder 2"/>
          <p:cNvSpPr>
            <a:spLocks noGrp="1"/>
          </p:cNvSpPr>
          <p:nvPr>
            <p:ph sz="quarter" idx="10"/>
          </p:nvPr>
        </p:nvSpPr>
        <p:spPr/>
        <p:txBody>
          <a:bodyPr/>
          <a:lstStyle/>
          <a:p>
            <a:r>
              <a:rPr lang="en-IN" dirty="0">
                <a:solidFill>
                  <a:srgbClr val="7030A0"/>
                </a:solidFill>
              </a:rPr>
              <a:t>Then what is the ROLE of OS?</a:t>
            </a:r>
          </a:p>
        </p:txBody>
      </p:sp>
      <p:pic>
        <p:nvPicPr>
          <p:cNvPr id="5" name="Picture 4"/>
          <p:cNvPicPr>
            <a:picLocks noChangeAspect="1"/>
          </p:cNvPicPr>
          <p:nvPr/>
        </p:nvPicPr>
        <p:blipFill>
          <a:blip r:embed="rId3"/>
          <a:stretch>
            <a:fillRect/>
          </a:stretch>
        </p:blipFill>
        <p:spPr>
          <a:xfrm>
            <a:off x="6589781" y="3876261"/>
            <a:ext cx="5391150" cy="2343150"/>
          </a:xfrm>
          <a:prstGeom prst="rect">
            <a:avLst/>
          </a:prstGeom>
        </p:spPr>
      </p:pic>
    </p:spTree>
    <p:extLst>
      <p:ext uri="{BB962C8B-B14F-4D97-AF65-F5344CB8AC3E}">
        <p14:creationId xmlns:p14="http://schemas.microsoft.com/office/powerpoint/2010/main" val="23455548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06400" y="1646410"/>
            <a:ext cx="5636591" cy="3521937"/>
          </a:xfrm>
          <a:prstGeom prst="rect">
            <a:avLst/>
          </a:prstGeom>
        </p:spPr>
      </p:pic>
      <p:sp>
        <p:nvSpPr>
          <p:cNvPr id="3" name="Content Placeholder 2"/>
          <p:cNvSpPr>
            <a:spLocks noGrp="1"/>
          </p:cNvSpPr>
          <p:nvPr>
            <p:ph sz="quarter" idx="10"/>
          </p:nvPr>
        </p:nvSpPr>
        <p:spPr/>
        <p:txBody>
          <a:bodyPr/>
          <a:lstStyle/>
          <a:p>
            <a:r>
              <a:rPr lang="en-IN" dirty="0">
                <a:solidFill>
                  <a:srgbClr val="7030A0"/>
                </a:solidFill>
              </a:rPr>
              <a:t>Files</a:t>
            </a:r>
          </a:p>
        </p:txBody>
      </p:sp>
      <p:pic>
        <p:nvPicPr>
          <p:cNvPr id="5" name="Picture 4"/>
          <p:cNvPicPr>
            <a:picLocks noChangeAspect="1"/>
          </p:cNvPicPr>
          <p:nvPr/>
        </p:nvPicPr>
        <p:blipFill>
          <a:blip r:embed="rId3"/>
          <a:stretch>
            <a:fillRect/>
          </a:stretch>
        </p:blipFill>
        <p:spPr>
          <a:xfrm>
            <a:off x="6202017" y="1646411"/>
            <a:ext cx="5307082" cy="3521936"/>
          </a:xfrm>
          <a:prstGeom prst="rect">
            <a:avLst/>
          </a:prstGeom>
        </p:spPr>
      </p:pic>
    </p:spTree>
    <p:extLst>
      <p:ext uri="{BB962C8B-B14F-4D97-AF65-F5344CB8AC3E}">
        <p14:creationId xmlns:p14="http://schemas.microsoft.com/office/powerpoint/2010/main" val="777802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Introduction</a:t>
            </a:r>
          </a:p>
        </p:txBody>
      </p:sp>
      <p:pic>
        <p:nvPicPr>
          <p:cNvPr id="6" name="Picture 5"/>
          <p:cNvPicPr>
            <a:picLocks noChangeAspect="1"/>
          </p:cNvPicPr>
          <p:nvPr/>
        </p:nvPicPr>
        <p:blipFill>
          <a:blip r:embed="rId2"/>
          <a:stretch>
            <a:fillRect/>
          </a:stretch>
        </p:blipFill>
        <p:spPr>
          <a:xfrm>
            <a:off x="1751012" y="1927860"/>
            <a:ext cx="7119362" cy="4061460"/>
          </a:xfrm>
          <a:prstGeom prst="rect">
            <a:avLst/>
          </a:prstGeom>
        </p:spPr>
      </p:pic>
    </p:spTree>
    <p:extLst>
      <p:ext uri="{BB962C8B-B14F-4D97-AF65-F5344CB8AC3E}">
        <p14:creationId xmlns:p14="http://schemas.microsoft.com/office/powerpoint/2010/main" val="4286703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6400" y="1493838"/>
            <a:ext cx="9997440" cy="4525963"/>
          </a:xfrm>
        </p:spPr>
        <p:txBody>
          <a:bodyPr>
            <a:normAutofit fontScale="92500" lnSpcReduction="10000"/>
          </a:bodyPr>
          <a:lstStyle/>
          <a:p>
            <a:r>
              <a:rPr lang="en-IN" b="1" dirty="0">
                <a:solidFill>
                  <a:srgbClr val="7030A0"/>
                </a:solidFill>
              </a:rPr>
              <a:t>    Without rearranging the actual records can you put them in particular order based on a key field or fields?</a:t>
            </a:r>
          </a:p>
          <a:p>
            <a:r>
              <a:rPr lang="en-IN" dirty="0"/>
              <a:t> </a:t>
            </a:r>
          </a:p>
          <a:p>
            <a:r>
              <a:rPr lang="en-IN" dirty="0"/>
              <a:t>   Sol:</a:t>
            </a:r>
          </a:p>
          <a:p>
            <a:r>
              <a:rPr lang="en-IN" dirty="0"/>
              <a:t>       </a:t>
            </a:r>
            <a:r>
              <a:rPr lang="en-IN" dirty="0">
                <a:solidFill>
                  <a:srgbClr val="00B050"/>
                </a:solidFill>
              </a:rPr>
              <a:t>By Indexing or Hashing.</a:t>
            </a:r>
          </a:p>
          <a:p>
            <a:endParaRPr lang="en-IN" dirty="0">
              <a:solidFill>
                <a:srgbClr val="00B050"/>
              </a:solidFill>
            </a:endParaRPr>
          </a:p>
          <a:p>
            <a:r>
              <a:rPr lang="en-IN" dirty="0">
                <a:solidFill>
                  <a:srgbClr val="00B050"/>
                </a:solidFill>
              </a:rPr>
              <a:t>      Indexing is like Index at the end of Book , so you need to search linearly or binary to get to that term and find page number where that term is in the book. So catch is file (actual data) and a index to it is needed.</a:t>
            </a:r>
          </a:p>
          <a:p>
            <a:endParaRPr lang="en-IN" dirty="0">
              <a:solidFill>
                <a:srgbClr val="00B050"/>
              </a:solidFill>
            </a:endParaRPr>
          </a:p>
          <a:p>
            <a:r>
              <a:rPr lang="en-IN" dirty="0">
                <a:solidFill>
                  <a:srgbClr val="00B050"/>
                </a:solidFill>
              </a:rPr>
              <a:t>      Hashing is O(1) doesn’t need to search but computes the data location in the file.</a:t>
            </a:r>
          </a:p>
          <a:p>
            <a:endParaRPr lang="en-IN" dirty="0"/>
          </a:p>
        </p:txBody>
      </p:sp>
      <p:sp>
        <p:nvSpPr>
          <p:cNvPr id="3" name="Content Placeholder 2"/>
          <p:cNvSpPr>
            <a:spLocks noGrp="1"/>
          </p:cNvSpPr>
          <p:nvPr>
            <p:ph sz="quarter" idx="10"/>
          </p:nvPr>
        </p:nvSpPr>
        <p:spPr/>
        <p:txBody>
          <a:bodyPr/>
          <a:lstStyle/>
          <a:p>
            <a:r>
              <a:rPr lang="en-IN" dirty="0"/>
              <a:t>Question?</a:t>
            </a:r>
          </a:p>
          <a:p>
            <a:endParaRPr lang="en-IN" dirty="0"/>
          </a:p>
        </p:txBody>
      </p:sp>
    </p:spTree>
    <p:extLst>
      <p:ext uri="{BB962C8B-B14F-4D97-AF65-F5344CB8AC3E}">
        <p14:creationId xmlns:p14="http://schemas.microsoft.com/office/powerpoint/2010/main" val="21101182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1791855" y="3117273"/>
            <a:ext cx="8432800" cy="1143000"/>
          </a:xfrm>
        </p:spPr>
        <p:txBody>
          <a:bodyPr>
            <a:normAutofit/>
          </a:bodyPr>
          <a:lstStyle/>
          <a:p>
            <a:r>
              <a:rPr lang="en-IN" sz="4400" dirty="0">
                <a:solidFill>
                  <a:srgbClr val="00B050"/>
                </a:solidFill>
              </a:rPr>
              <a:t>HASHING TECHNIQUE</a:t>
            </a:r>
          </a:p>
        </p:txBody>
      </p:sp>
    </p:spTree>
    <p:extLst>
      <p:ext uri="{BB962C8B-B14F-4D97-AF65-F5344CB8AC3E}">
        <p14:creationId xmlns:p14="http://schemas.microsoft.com/office/powerpoint/2010/main" val="12615299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Hashing Technique</a:t>
            </a:r>
          </a:p>
        </p:txBody>
      </p:sp>
      <p:pic>
        <p:nvPicPr>
          <p:cNvPr id="2" name="Picture 1"/>
          <p:cNvPicPr>
            <a:picLocks noChangeAspect="1"/>
          </p:cNvPicPr>
          <p:nvPr/>
        </p:nvPicPr>
        <p:blipFill>
          <a:blip r:embed="rId2"/>
          <a:stretch>
            <a:fillRect/>
          </a:stretch>
        </p:blipFill>
        <p:spPr>
          <a:xfrm>
            <a:off x="1336963" y="1521835"/>
            <a:ext cx="8388927" cy="4979129"/>
          </a:xfrm>
          <a:prstGeom prst="rect">
            <a:avLst/>
          </a:prstGeom>
        </p:spPr>
      </p:pic>
    </p:spTree>
    <p:extLst>
      <p:ext uri="{BB962C8B-B14F-4D97-AF65-F5344CB8AC3E}">
        <p14:creationId xmlns:p14="http://schemas.microsoft.com/office/powerpoint/2010/main" val="36697001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7480" y="1466850"/>
            <a:ext cx="7490220" cy="4781549"/>
          </a:xfrm>
        </p:spPr>
      </p:pic>
      <p:sp>
        <p:nvSpPr>
          <p:cNvPr id="3" name="Content Placeholder 2"/>
          <p:cNvSpPr>
            <a:spLocks noGrp="1"/>
          </p:cNvSpPr>
          <p:nvPr>
            <p:ph sz="quarter" idx="10"/>
          </p:nvPr>
        </p:nvSpPr>
        <p:spPr/>
        <p:txBody>
          <a:bodyPr/>
          <a:lstStyle/>
          <a:p>
            <a:endParaRPr lang="en-IN"/>
          </a:p>
        </p:txBody>
      </p:sp>
      <p:sp>
        <p:nvSpPr>
          <p:cNvPr id="5" name="Rectangle 4"/>
          <p:cNvSpPr/>
          <p:nvPr/>
        </p:nvSpPr>
        <p:spPr>
          <a:xfrm>
            <a:off x="8339418" y="2841961"/>
            <a:ext cx="3729318" cy="2031325"/>
          </a:xfrm>
          <a:prstGeom prst="rect">
            <a:avLst/>
          </a:prstGeom>
        </p:spPr>
        <p:txBody>
          <a:bodyPr wrap="square">
            <a:spAutoFit/>
          </a:bodyPr>
          <a:lstStyle/>
          <a:p>
            <a:r>
              <a:rPr lang="en-IN" dirty="0"/>
              <a:t>where data is stored at the data blocks whose address is generated by using hash function. The memory location where these records are stored is called as data block or data bucket. This data bucket is capable of storing one or more records.</a:t>
            </a:r>
          </a:p>
        </p:txBody>
      </p:sp>
    </p:spTree>
    <p:extLst>
      <p:ext uri="{BB962C8B-B14F-4D97-AF65-F5344CB8AC3E}">
        <p14:creationId xmlns:p14="http://schemas.microsoft.com/office/powerpoint/2010/main" val="21576638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Hashing Technique</a:t>
            </a:r>
          </a:p>
        </p:txBody>
      </p:sp>
      <p:pic>
        <p:nvPicPr>
          <p:cNvPr id="2" name="Picture 1"/>
          <p:cNvPicPr>
            <a:picLocks noChangeAspect="1"/>
          </p:cNvPicPr>
          <p:nvPr/>
        </p:nvPicPr>
        <p:blipFill>
          <a:blip r:embed="rId2"/>
          <a:stretch>
            <a:fillRect/>
          </a:stretch>
        </p:blipFill>
        <p:spPr>
          <a:xfrm>
            <a:off x="1103600" y="1372428"/>
            <a:ext cx="7403091" cy="5144956"/>
          </a:xfrm>
          <a:prstGeom prst="rect">
            <a:avLst/>
          </a:prstGeom>
        </p:spPr>
      </p:pic>
    </p:spTree>
    <p:extLst>
      <p:ext uri="{BB962C8B-B14F-4D97-AF65-F5344CB8AC3E}">
        <p14:creationId xmlns:p14="http://schemas.microsoft.com/office/powerpoint/2010/main" val="40164398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246910" y="1751806"/>
            <a:ext cx="7498628" cy="4010025"/>
          </a:xfrm>
          <a:prstGeom prst="rect">
            <a:avLst/>
          </a:prstGeom>
        </p:spPr>
      </p:pic>
      <p:sp>
        <p:nvSpPr>
          <p:cNvPr id="3" name="Content Placeholder 2"/>
          <p:cNvSpPr>
            <a:spLocks noGrp="1"/>
          </p:cNvSpPr>
          <p:nvPr>
            <p:ph sz="quarter" idx="10"/>
          </p:nvPr>
        </p:nvSpPr>
        <p:spPr/>
        <p:txBody>
          <a:bodyPr/>
          <a:lstStyle/>
          <a:p>
            <a:r>
              <a:rPr lang="en-IN" dirty="0">
                <a:solidFill>
                  <a:srgbClr val="7030A0"/>
                </a:solidFill>
              </a:rPr>
              <a:t>Hashing Technique</a:t>
            </a:r>
          </a:p>
          <a:p>
            <a:endParaRPr lang="en-IN" dirty="0"/>
          </a:p>
        </p:txBody>
      </p:sp>
    </p:spTree>
    <p:extLst>
      <p:ext uri="{BB962C8B-B14F-4D97-AF65-F5344CB8AC3E}">
        <p14:creationId xmlns:p14="http://schemas.microsoft.com/office/powerpoint/2010/main" val="40343749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Hashing Technique</a:t>
            </a:r>
          </a:p>
          <a:p>
            <a:endParaRPr lang="en-IN" dirty="0"/>
          </a:p>
        </p:txBody>
      </p:sp>
      <p:pic>
        <p:nvPicPr>
          <p:cNvPr id="4" name="Picture 3"/>
          <p:cNvPicPr>
            <a:picLocks noChangeAspect="1"/>
          </p:cNvPicPr>
          <p:nvPr/>
        </p:nvPicPr>
        <p:blipFill>
          <a:blip r:embed="rId2"/>
          <a:stretch>
            <a:fillRect/>
          </a:stretch>
        </p:blipFill>
        <p:spPr>
          <a:xfrm>
            <a:off x="1246909" y="1487748"/>
            <a:ext cx="8562109" cy="4968470"/>
          </a:xfrm>
          <a:prstGeom prst="rect">
            <a:avLst/>
          </a:prstGeom>
        </p:spPr>
      </p:pic>
    </p:spTree>
    <p:extLst>
      <p:ext uri="{BB962C8B-B14F-4D97-AF65-F5344CB8AC3E}">
        <p14:creationId xmlns:p14="http://schemas.microsoft.com/office/powerpoint/2010/main" val="14296967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en-IN" dirty="0">
                <a:solidFill>
                  <a:srgbClr val="7030A0"/>
                </a:solidFill>
              </a:rPr>
              <a:t>Hashing Technique</a:t>
            </a:r>
          </a:p>
          <a:p>
            <a:endParaRPr lang="en-IN" dirty="0"/>
          </a:p>
        </p:txBody>
      </p:sp>
      <p:pic>
        <p:nvPicPr>
          <p:cNvPr id="6" name="Picture 5"/>
          <p:cNvPicPr>
            <a:picLocks noChangeAspect="1"/>
          </p:cNvPicPr>
          <p:nvPr/>
        </p:nvPicPr>
        <p:blipFill>
          <a:blip r:embed="rId2"/>
          <a:stretch>
            <a:fillRect/>
          </a:stretch>
        </p:blipFill>
        <p:spPr>
          <a:xfrm>
            <a:off x="1440872" y="1492953"/>
            <a:ext cx="6844145" cy="4856406"/>
          </a:xfrm>
          <a:prstGeom prst="rect">
            <a:avLst/>
          </a:prstGeom>
        </p:spPr>
      </p:pic>
    </p:spTree>
    <p:extLst>
      <p:ext uri="{BB962C8B-B14F-4D97-AF65-F5344CB8AC3E}">
        <p14:creationId xmlns:p14="http://schemas.microsoft.com/office/powerpoint/2010/main" val="23880785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385455" y="1738486"/>
            <a:ext cx="7195127" cy="4463227"/>
          </a:xfrm>
          <a:prstGeom prst="rect">
            <a:avLst/>
          </a:prstGeom>
        </p:spPr>
      </p:pic>
      <p:sp>
        <p:nvSpPr>
          <p:cNvPr id="3" name="Content Placeholder 2"/>
          <p:cNvSpPr>
            <a:spLocks noGrp="1"/>
          </p:cNvSpPr>
          <p:nvPr>
            <p:ph sz="quarter" idx="10"/>
          </p:nvPr>
        </p:nvSpPr>
        <p:spPr/>
        <p:txBody>
          <a:bodyPr/>
          <a:lstStyle/>
          <a:p>
            <a:r>
              <a:rPr lang="en-IN" dirty="0">
                <a:solidFill>
                  <a:srgbClr val="7030A0"/>
                </a:solidFill>
              </a:rPr>
              <a:t>Hashing Technique</a:t>
            </a:r>
          </a:p>
          <a:p>
            <a:endParaRPr lang="en-IN" dirty="0"/>
          </a:p>
        </p:txBody>
      </p:sp>
    </p:spTree>
    <p:extLst>
      <p:ext uri="{BB962C8B-B14F-4D97-AF65-F5344CB8AC3E}">
        <p14:creationId xmlns:p14="http://schemas.microsoft.com/office/powerpoint/2010/main" val="2537493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54150" y="1546584"/>
            <a:ext cx="7634432" cy="4798798"/>
          </a:xfrm>
          <a:prstGeom prst="rect">
            <a:avLst/>
          </a:prstGeom>
        </p:spPr>
      </p:pic>
      <p:sp>
        <p:nvSpPr>
          <p:cNvPr id="3" name="Content Placeholder 2"/>
          <p:cNvSpPr>
            <a:spLocks noGrp="1"/>
          </p:cNvSpPr>
          <p:nvPr>
            <p:ph sz="quarter" idx="10"/>
          </p:nvPr>
        </p:nvSpPr>
        <p:spPr/>
        <p:txBody>
          <a:bodyPr/>
          <a:lstStyle/>
          <a:p>
            <a:r>
              <a:rPr lang="en-IN" dirty="0">
                <a:solidFill>
                  <a:srgbClr val="7030A0"/>
                </a:solidFill>
              </a:rPr>
              <a:t>Hashing Technique</a:t>
            </a:r>
          </a:p>
          <a:p>
            <a:endParaRPr lang="en-IN" dirty="0"/>
          </a:p>
        </p:txBody>
      </p:sp>
    </p:spTree>
    <p:extLst>
      <p:ext uri="{BB962C8B-B14F-4D97-AF65-F5344CB8AC3E}">
        <p14:creationId xmlns:p14="http://schemas.microsoft.com/office/powerpoint/2010/main" val="3560683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Introduction</a:t>
            </a:r>
          </a:p>
        </p:txBody>
      </p:sp>
      <p:pic>
        <p:nvPicPr>
          <p:cNvPr id="6" name="Picture 5"/>
          <p:cNvPicPr>
            <a:picLocks noChangeAspect="1"/>
          </p:cNvPicPr>
          <p:nvPr/>
        </p:nvPicPr>
        <p:blipFill>
          <a:blip r:embed="rId2"/>
          <a:stretch>
            <a:fillRect/>
          </a:stretch>
        </p:blipFill>
        <p:spPr>
          <a:xfrm>
            <a:off x="1805940" y="1632584"/>
            <a:ext cx="8138160" cy="4608195"/>
          </a:xfrm>
          <a:prstGeom prst="rect">
            <a:avLst/>
          </a:prstGeom>
        </p:spPr>
      </p:pic>
    </p:spTree>
    <p:extLst>
      <p:ext uri="{BB962C8B-B14F-4D97-AF65-F5344CB8AC3E}">
        <p14:creationId xmlns:p14="http://schemas.microsoft.com/office/powerpoint/2010/main" val="405928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24957" y="1583871"/>
            <a:ext cx="6353629" cy="4305301"/>
          </a:xfrm>
        </p:spPr>
        <p:txBody>
          <a:bodyPr/>
          <a:lstStyle/>
          <a:p>
            <a:endParaRPr lang="en-IN" dirty="0"/>
          </a:p>
          <a:p>
            <a:r>
              <a:rPr lang="en-IN" sz="3600" b="1" dirty="0">
                <a:solidFill>
                  <a:srgbClr val="C00000"/>
                </a:solidFill>
              </a:rPr>
              <a:t>Hashing are of two types:</a:t>
            </a:r>
          </a:p>
          <a:p>
            <a:endParaRPr lang="en-IN" sz="3600" b="1" dirty="0">
              <a:solidFill>
                <a:srgbClr val="C00000"/>
              </a:solidFill>
            </a:endParaRPr>
          </a:p>
          <a:p>
            <a:r>
              <a:rPr lang="en-IN" sz="3600" b="1" dirty="0">
                <a:solidFill>
                  <a:srgbClr val="C00000"/>
                </a:solidFill>
              </a:rPr>
              <a:t> 	1. Internal Hashing</a:t>
            </a:r>
          </a:p>
          <a:p>
            <a:endParaRPr lang="en-IN" sz="3600" b="1" dirty="0">
              <a:solidFill>
                <a:srgbClr val="C00000"/>
              </a:solidFill>
            </a:endParaRPr>
          </a:p>
          <a:p>
            <a:r>
              <a:rPr lang="en-IN" sz="3600" b="1" dirty="0">
                <a:solidFill>
                  <a:srgbClr val="C00000"/>
                </a:solidFill>
              </a:rPr>
              <a:t> 	2. External Hashing</a:t>
            </a:r>
          </a:p>
        </p:txBody>
      </p:sp>
      <p:sp>
        <p:nvSpPr>
          <p:cNvPr id="3" name="Content Placeholder 2"/>
          <p:cNvSpPr>
            <a:spLocks noGrp="1"/>
          </p:cNvSpPr>
          <p:nvPr>
            <p:ph sz="quarter" idx="10"/>
          </p:nvPr>
        </p:nvSpPr>
        <p:spPr/>
        <p:txBody>
          <a:bodyPr/>
          <a:lstStyle/>
          <a:p>
            <a:r>
              <a:rPr lang="en-IN" dirty="0">
                <a:solidFill>
                  <a:srgbClr val="7030A0"/>
                </a:solidFill>
              </a:rPr>
              <a:t>Types of Hashing</a:t>
            </a:r>
          </a:p>
        </p:txBody>
      </p:sp>
    </p:spTree>
    <p:extLst>
      <p:ext uri="{BB962C8B-B14F-4D97-AF65-F5344CB8AC3E}">
        <p14:creationId xmlns:p14="http://schemas.microsoft.com/office/powerpoint/2010/main" val="192010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Hashing Technique</a:t>
            </a:r>
          </a:p>
          <a:p>
            <a:endParaRPr lang="en-IN" dirty="0"/>
          </a:p>
        </p:txBody>
      </p:sp>
      <p:pic>
        <p:nvPicPr>
          <p:cNvPr id="6" name="Content Placeholder 5"/>
          <p:cNvPicPr>
            <a:picLocks noGrp="1" noChangeAspect="1"/>
          </p:cNvPicPr>
          <p:nvPr>
            <p:ph idx="1"/>
          </p:nvPr>
        </p:nvPicPr>
        <p:blipFill>
          <a:blip r:embed="rId2"/>
          <a:stretch>
            <a:fillRect/>
          </a:stretch>
        </p:blipFill>
        <p:spPr>
          <a:xfrm>
            <a:off x="1524865" y="1796955"/>
            <a:ext cx="6732443" cy="4241439"/>
          </a:xfrm>
          <a:prstGeom prst="rect">
            <a:avLst/>
          </a:prstGeom>
        </p:spPr>
      </p:pic>
    </p:spTree>
    <p:extLst>
      <p:ext uri="{BB962C8B-B14F-4D97-AF65-F5344CB8AC3E}">
        <p14:creationId xmlns:p14="http://schemas.microsoft.com/office/powerpoint/2010/main" val="25211710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51709" y="1524000"/>
            <a:ext cx="7150956" cy="4959678"/>
          </a:xfrm>
          <a:prstGeom prst="rect">
            <a:avLst/>
          </a:prstGeom>
        </p:spPr>
      </p:pic>
      <p:sp>
        <p:nvSpPr>
          <p:cNvPr id="3" name="Content Placeholder 2"/>
          <p:cNvSpPr>
            <a:spLocks noGrp="1"/>
          </p:cNvSpPr>
          <p:nvPr>
            <p:ph sz="quarter" idx="10"/>
          </p:nvPr>
        </p:nvSpPr>
        <p:spPr/>
        <p:txBody>
          <a:bodyPr/>
          <a:lstStyle/>
          <a:p>
            <a:r>
              <a:rPr lang="en-IN" dirty="0">
                <a:solidFill>
                  <a:srgbClr val="7030A0"/>
                </a:solidFill>
              </a:rPr>
              <a:t>Structure of extendible hashing</a:t>
            </a:r>
          </a:p>
        </p:txBody>
      </p:sp>
    </p:spTree>
    <p:extLst>
      <p:ext uri="{BB962C8B-B14F-4D97-AF65-F5344CB8AC3E}">
        <p14:creationId xmlns:p14="http://schemas.microsoft.com/office/powerpoint/2010/main" val="10835799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61A08E-665E-49DE-AD53-48D0DF4E2B06}"/>
              </a:ext>
            </a:extLst>
          </p:cNvPr>
          <p:cNvSpPr>
            <a:spLocks noGrp="1"/>
          </p:cNvSpPr>
          <p:nvPr>
            <p:ph idx="1"/>
          </p:nvPr>
        </p:nvSpPr>
        <p:spPr>
          <a:xfrm>
            <a:off x="98854" y="1493838"/>
            <a:ext cx="9905485" cy="4525963"/>
          </a:xfrm>
        </p:spPr>
        <p:txBody>
          <a:bodyPr>
            <a:normAutofit fontScale="77500" lnSpcReduction="20000"/>
          </a:bodyPr>
          <a:lstStyle/>
          <a:p>
            <a:r>
              <a:rPr lang="en-US" b="1" dirty="0">
                <a:solidFill>
                  <a:srgbClr val="A50021"/>
                </a:solidFill>
              </a:rPr>
              <a:t>Q: The keys </a:t>
            </a:r>
            <a:r>
              <a:rPr lang="en-US" b="1" dirty="0">
                <a:solidFill>
                  <a:srgbClr val="A50021"/>
                </a:solidFill>
                <a:highlight>
                  <a:srgbClr val="FFFF00"/>
                </a:highlight>
              </a:rPr>
              <a:t>12, 18, 13, 2, 3, 23, 5 and 15</a:t>
            </a:r>
            <a:r>
              <a:rPr lang="en-US" b="1" dirty="0">
                <a:solidFill>
                  <a:srgbClr val="A50021"/>
                </a:solidFill>
              </a:rPr>
              <a:t> are inserted into an initially empty hash table of length 10 using open addressing with hash function </a:t>
            </a:r>
            <a:r>
              <a:rPr lang="en-US" b="1" dirty="0">
                <a:solidFill>
                  <a:srgbClr val="A50021"/>
                </a:solidFill>
                <a:highlight>
                  <a:srgbClr val="FFFF00"/>
                </a:highlight>
              </a:rPr>
              <a:t>h(k) = k mod 10 and linear probing.</a:t>
            </a:r>
            <a:r>
              <a:rPr lang="en-US" b="1" dirty="0">
                <a:solidFill>
                  <a:srgbClr val="A50021"/>
                </a:solidFill>
              </a:rPr>
              <a:t> What is the resultant hash </a:t>
            </a:r>
            <a:r>
              <a:rPr lang="en-US" b="1">
                <a:solidFill>
                  <a:srgbClr val="A50021"/>
                </a:solidFill>
              </a:rPr>
              <a:t>table?</a:t>
            </a:r>
          </a:p>
          <a:p>
            <a:endParaRPr lang="en-US" b="1" dirty="0">
              <a:solidFill>
                <a:srgbClr val="A50021"/>
              </a:solidFill>
            </a:endParaRPr>
          </a:p>
          <a:p>
            <a:pPr fontAlgn="base"/>
            <a:r>
              <a:rPr lang="en-US" b="1" dirty="0">
                <a:solidFill>
                  <a:schemeClr val="accent1">
                    <a:lumMod val="50000"/>
                  </a:schemeClr>
                </a:solidFill>
              </a:rPr>
              <a:t>A: </a:t>
            </a:r>
            <a:r>
              <a:rPr lang="en-US" dirty="0">
                <a:solidFill>
                  <a:schemeClr val="accent1">
                    <a:lumMod val="50000"/>
                  </a:schemeClr>
                </a:solidFill>
              </a:rPr>
              <a:t> Keys 12, 18, 13, 2, 3, 23, 5 and 15 are inserted in hash table as:</a:t>
            </a:r>
          </a:p>
          <a:p>
            <a:pPr fontAlgn="base"/>
            <a:r>
              <a:rPr lang="en-US" dirty="0">
                <a:solidFill>
                  <a:schemeClr val="accent1">
                    <a:lumMod val="50000"/>
                  </a:schemeClr>
                </a:solidFill>
              </a:rPr>
              <a:t>     For key 12, h(12) is 12%10 = 2. Therefore, 12 is placed at 2nd index in the hash table.</a:t>
            </a:r>
            <a:br>
              <a:rPr lang="en-US" dirty="0">
                <a:solidFill>
                  <a:schemeClr val="accent1">
                    <a:lumMod val="50000"/>
                  </a:schemeClr>
                </a:solidFill>
              </a:rPr>
            </a:br>
            <a:r>
              <a:rPr lang="en-US" dirty="0">
                <a:solidFill>
                  <a:schemeClr val="accent1">
                    <a:lumMod val="50000"/>
                  </a:schemeClr>
                </a:solidFill>
              </a:rPr>
              <a:t>For key 18, h(18) is 18%10 = 8. Therefore, 18 is placed at 8th index in the hash table.</a:t>
            </a:r>
            <a:br>
              <a:rPr lang="en-US" dirty="0">
                <a:solidFill>
                  <a:schemeClr val="accent1">
                    <a:lumMod val="50000"/>
                  </a:schemeClr>
                </a:solidFill>
              </a:rPr>
            </a:br>
            <a:r>
              <a:rPr lang="en-US" dirty="0">
                <a:solidFill>
                  <a:schemeClr val="accent1">
                    <a:lumMod val="50000"/>
                  </a:schemeClr>
                </a:solidFill>
              </a:rPr>
              <a:t>For key 13, h(13) is 13%10 = 3. Therefore, 13 is placed at 3rd index in the hash table.</a:t>
            </a:r>
            <a:br>
              <a:rPr lang="en-US" dirty="0">
                <a:solidFill>
                  <a:schemeClr val="accent1">
                    <a:lumMod val="50000"/>
                  </a:schemeClr>
                </a:solidFill>
              </a:rPr>
            </a:br>
            <a:r>
              <a:rPr lang="en-US" dirty="0">
                <a:solidFill>
                  <a:schemeClr val="accent1">
                    <a:lumMod val="50000"/>
                  </a:schemeClr>
                </a:solidFill>
              </a:rPr>
              <a:t>For key 2, h(2) is 2%10 = 2. However, index 2 is already occupied with 12. Therefore, using linear probing, 2 will be placed at index 4 as index 2 and 3 are already occupied.</a:t>
            </a:r>
            <a:br>
              <a:rPr lang="en-US" dirty="0">
                <a:solidFill>
                  <a:schemeClr val="accent1">
                    <a:lumMod val="50000"/>
                  </a:schemeClr>
                </a:solidFill>
              </a:rPr>
            </a:br>
            <a:r>
              <a:rPr lang="en-US" dirty="0">
                <a:solidFill>
                  <a:schemeClr val="accent1">
                    <a:lumMod val="50000"/>
                  </a:schemeClr>
                </a:solidFill>
              </a:rPr>
              <a:t>For key 3, h(3) is 3%10 = 3. However, index 3 is already occupied with 13. Therefore, using linear probing, 3 will be placed at index 5 as index 3 and 4 are already occupied.</a:t>
            </a:r>
            <a:br>
              <a:rPr lang="en-US" dirty="0">
                <a:solidFill>
                  <a:schemeClr val="accent1">
                    <a:lumMod val="50000"/>
                  </a:schemeClr>
                </a:solidFill>
              </a:rPr>
            </a:br>
            <a:r>
              <a:rPr lang="en-US" dirty="0">
                <a:solidFill>
                  <a:schemeClr val="accent1">
                    <a:lumMod val="50000"/>
                  </a:schemeClr>
                </a:solidFill>
              </a:rPr>
              <a:t>Similarly, 23, 5 and 15 will be placed at index 6, 7, 9 respectively.</a:t>
            </a:r>
          </a:p>
          <a:p>
            <a:endParaRPr lang="en-US" dirty="0"/>
          </a:p>
        </p:txBody>
      </p:sp>
      <p:sp>
        <p:nvSpPr>
          <p:cNvPr id="3" name="Content Placeholder 2">
            <a:extLst>
              <a:ext uri="{FF2B5EF4-FFF2-40B4-BE49-F238E27FC236}">
                <a16:creationId xmlns:a16="http://schemas.microsoft.com/office/drawing/2014/main" id="{5D5BAEBD-F912-4F03-8FD0-1D330133F6D3}"/>
              </a:ext>
            </a:extLst>
          </p:cNvPr>
          <p:cNvSpPr>
            <a:spLocks noGrp="1"/>
          </p:cNvSpPr>
          <p:nvPr>
            <p:ph sz="quarter" idx="10"/>
          </p:nvPr>
        </p:nvSpPr>
        <p:spPr/>
        <p:txBody>
          <a:bodyPr/>
          <a:lstStyle/>
          <a:p>
            <a:r>
              <a:rPr lang="en-US" dirty="0"/>
              <a:t>Problem 1</a:t>
            </a:r>
          </a:p>
        </p:txBody>
      </p:sp>
      <p:pic>
        <p:nvPicPr>
          <p:cNvPr id="6" name="Picture 5">
            <a:extLst>
              <a:ext uri="{FF2B5EF4-FFF2-40B4-BE49-F238E27FC236}">
                <a16:creationId xmlns:a16="http://schemas.microsoft.com/office/drawing/2014/main" id="{4EA6B7B0-1897-4930-B581-6DE6C2060929}"/>
              </a:ext>
            </a:extLst>
          </p:cNvPr>
          <p:cNvPicPr>
            <a:picLocks noChangeAspect="1"/>
          </p:cNvPicPr>
          <p:nvPr/>
        </p:nvPicPr>
        <p:blipFill>
          <a:blip r:embed="rId2"/>
          <a:stretch>
            <a:fillRect/>
          </a:stretch>
        </p:blipFill>
        <p:spPr>
          <a:xfrm>
            <a:off x="10498609" y="2409031"/>
            <a:ext cx="1104900" cy="2695575"/>
          </a:xfrm>
          <a:prstGeom prst="rect">
            <a:avLst/>
          </a:prstGeom>
        </p:spPr>
      </p:pic>
    </p:spTree>
    <p:extLst>
      <p:ext uri="{BB962C8B-B14F-4D97-AF65-F5344CB8AC3E}">
        <p14:creationId xmlns:p14="http://schemas.microsoft.com/office/powerpoint/2010/main" val="40936306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2927927" y="3006437"/>
            <a:ext cx="8432800" cy="1143000"/>
          </a:xfrm>
        </p:spPr>
        <p:txBody>
          <a:bodyPr>
            <a:normAutofit/>
          </a:bodyPr>
          <a:lstStyle/>
          <a:p>
            <a:r>
              <a:rPr lang="en-IN" sz="4400" dirty="0">
                <a:solidFill>
                  <a:srgbClr val="00B050"/>
                </a:solidFill>
              </a:rPr>
              <a:t>Sample questions</a:t>
            </a:r>
          </a:p>
        </p:txBody>
      </p:sp>
    </p:spTree>
    <p:extLst>
      <p:ext uri="{BB962C8B-B14F-4D97-AF65-F5344CB8AC3E}">
        <p14:creationId xmlns:p14="http://schemas.microsoft.com/office/powerpoint/2010/main" val="34732788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6400" y="1493838"/>
            <a:ext cx="10972800" cy="4906962"/>
          </a:xfrm>
        </p:spPr>
        <p:txBody>
          <a:bodyPr>
            <a:normAutofit fontScale="85000" lnSpcReduction="10000"/>
          </a:bodyPr>
          <a:lstStyle/>
          <a:p>
            <a:r>
              <a:rPr lang="en-IN" dirty="0"/>
              <a:t> </a:t>
            </a:r>
            <a:r>
              <a:rPr lang="en-IN" dirty="0">
                <a:solidFill>
                  <a:srgbClr val="C00000"/>
                </a:solidFill>
              </a:rPr>
              <a:t>Let us say we have XAT supplier company has stored info on files. </a:t>
            </a:r>
          </a:p>
          <a:p>
            <a:r>
              <a:rPr lang="en-IN" dirty="0">
                <a:solidFill>
                  <a:srgbClr val="C00000"/>
                </a:solidFill>
              </a:rPr>
              <a:t>                      A </a:t>
            </a:r>
            <a:r>
              <a:rPr lang="en-IN" b="1" dirty="0">
                <a:solidFill>
                  <a:srgbClr val="C00000"/>
                </a:solidFill>
              </a:rPr>
              <a:t>Supplier file </a:t>
            </a:r>
            <a:r>
              <a:rPr lang="en-IN" dirty="0">
                <a:solidFill>
                  <a:srgbClr val="C00000"/>
                </a:solidFill>
              </a:rPr>
              <a:t>has </a:t>
            </a:r>
            <a:r>
              <a:rPr lang="en-IN" i="1" dirty="0">
                <a:solidFill>
                  <a:srgbClr val="C00000"/>
                </a:solidFill>
              </a:rPr>
              <a:t>rec </a:t>
            </a:r>
            <a:r>
              <a:rPr lang="en-IN" dirty="0">
                <a:solidFill>
                  <a:srgbClr val="C00000"/>
                </a:solidFill>
              </a:rPr>
              <a:t>= 1000  records of </a:t>
            </a:r>
            <a:r>
              <a:rPr lang="en-IN" i="1" dirty="0">
                <a:solidFill>
                  <a:srgbClr val="C00000"/>
                </a:solidFill>
              </a:rPr>
              <a:t>fixed length.  </a:t>
            </a:r>
          </a:p>
          <a:p>
            <a:r>
              <a:rPr lang="en-IN" dirty="0">
                <a:solidFill>
                  <a:srgbClr val="C00000"/>
                </a:solidFill>
              </a:rPr>
              <a:t>                      Each record has the following fields/cols (in bytes) :</a:t>
            </a:r>
          </a:p>
          <a:p>
            <a:r>
              <a:rPr lang="en-IN" b="1" dirty="0">
                <a:solidFill>
                  <a:srgbClr val="C00000"/>
                </a:solidFill>
              </a:rPr>
              <a:t>          sup# (10), part# ( 10) , </a:t>
            </a:r>
            <a:r>
              <a:rPr lang="en-IN" b="1" dirty="0" err="1">
                <a:solidFill>
                  <a:srgbClr val="C00000"/>
                </a:solidFill>
              </a:rPr>
              <a:t>pname</a:t>
            </a:r>
            <a:r>
              <a:rPr lang="en-IN" b="1" dirty="0">
                <a:solidFill>
                  <a:srgbClr val="C00000"/>
                </a:solidFill>
              </a:rPr>
              <a:t>(200)  </a:t>
            </a:r>
            <a:r>
              <a:rPr lang="en-IN" b="1" dirty="0" err="1">
                <a:solidFill>
                  <a:srgbClr val="C00000"/>
                </a:solidFill>
              </a:rPr>
              <a:t>pdescp</a:t>
            </a:r>
            <a:r>
              <a:rPr lang="en-IN" b="1" dirty="0">
                <a:solidFill>
                  <a:srgbClr val="C00000"/>
                </a:solidFill>
              </a:rPr>
              <a:t>(700) and a deletion marker byte. </a:t>
            </a:r>
          </a:p>
          <a:p>
            <a:r>
              <a:rPr lang="en-IN" dirty="0">
                <a:solidFill>
                  <a:srgbClr val="C00000"/>
                </a:solidFill>
              </a:rPr>
              <a:t>The file is stored on the disk whose parameters are given as      block size </a:t>
            </a:r>
            <a:r>
              <a:rPr lang="en-IN" i="1" dirty="0">
                <a:solidFill>
                  <a:srgbClr val="C00000"/>
                </a:solidFill>
              </a:rPr>
              <a:t>B </a:t>
            </a:r>
            <a:r>
              <a:rPr lang="en-IN" dirty="0">
                <a:solidFill>
                  <a:srgbClr val="C00000"/>
                </a:solidFill>
              </a:rPr>
              <a:t>= 1024 bytes; </a:t>
            </a:r>
            <a:r>
              <a:rPr lang="en-IN" dirty="0" err="1">
                <a:solidFill>
                  <a:srgbClr val="C00000"/>
                </a:solidFill>
              </a:rPr>
              <a:t>interblock</a:t>
            </a:r>
            <a:r>
              <a:rPr lang="en-IN" dirty="0">
                <a:solidFill>
                  <a:srgbClr val="C00000"/>
                </a:solidFill>
              </a:rPr>
              <a:t> gap size </a:t>
            </a:r>
            <a:r>
              <a:rPr lang="en-IN" i="1" dirty="0">
                <a:solidFill>
                  <a:srgbClr val="C00000"/>
                </a:solidFill>
              </a:rPr>
              <a:t>G </a:t>
            </a:r>
            <a:r>
              <a:rPr lang="en-IN" dirty="0">
                <a:solidFill>
                  <a:srgbClr val="C00000"/>
                </a:solidFill>
              </a:rPr>
              <a:t>= 200bytes; number of blocks per track = 25; number of tracks per surface = 500.  A disk pack consists of 18 double-sided disks. </a:t>
            </a:r>
          </a:p>
          <a:p>
            <a:r>
              <a:rPr lang="en-IN" dirty="0">
                <a:solidFill>
                  <a:srgbClr val="C00000"/>
                </a:solidFill>
              </a:rPr>
              <a:t>a. Calculate the record size</a:t>
            </a:r>
            <a:r>
              <a:rPr lang="en-IN" i="1" dirty="0">
                <a:solidFill>
                  <a:srgbClr val="C00000"/>
                </a:solidFill>
              </a:rPr>
              <a:t> </a:t>
            </a:r>
            <a:r>
              <a:rPr lang="en-IN" dirty="0">
                <a:solidFill>
                  <a:srgbClr val="C00000"/>
                </a:solidFill>
              </a:rPr>
              <a:t>in bytes.</a:t>
            </a:r>
          </a:p>
          <a:p>
            <a:r>
              <a:rPr lang="en-IN" dirty="0">
                <a:solidFill>
                  <a:srgbClr val="C00000"/>
                </a:solidFill>
              </a:rPr>
              <a:t>b. Calculate the blocking factor and the number of file blocks </a:t>
            </a:r>
            <a:r>
              <a:rPr lang="en-IN" i="1" dirty="0">
                <a:solidFill>
                  <a:srgbClr val="C00000"/>
                </a:solidFill>
              </a:rPr>
              <a:t>b</a:t>
            </a:r>
            <a:r>
              <a:rPr lang="en-IN" dirty="0">
                <a:solidFill>
                  <a:srgbClr val="C00000"/>
                </a:solidFill>
              </a:rPr>
              <a:t>, assuming an </a:t>
            </a:r>
            <a:r>
              <a:rPr lang="en-IN" dirty="0" err="1">
                <a:solidFill>
                  <a:srgbClr val="C00000"/>
                </a:solidFill>
              </a:rPr>
              <a:t>unspanned</a:t>
            </a:r>
            <a:r>
              <a:rPr lang="en-IN" dirty="0">
                <a:solidFill>
                  <a:srgbClr val="C00000"/>
                </a:solidFill>
              </a:rPr>
              <a:t> organization.</a:t>
            </a:r>
          </a:p>
          <a:p>
            <a:r>
              <a:rPr lang="en-IN" dirty="0">
                <a:solidFill>
                  <a:srgbClr val="C00000"/>
                </a:solidFill>
              </a:rPr>
              <a:t>c. Calculate the average time it takes to find a record by doing a linear search on the file if</a:t>
            </a:r>
          </a:p>
          <a:p>
            <a:r>
              <a:rPr lang="en-IN" dirty="0">
                <a:solidFill>
                  <a:srgbClr val="C00000"/>
                </a:solidFill>
              </a:rPr>
              <a:t>             (</a:t>
            </a:r>
            <a:r>
              <a:rPr lang="en-IN" dirty="0" err="1">
                <a:solidFill>
                  <a:srgbClr val="C00000"/>
                </a:solidFill>
              </a:rPr>
              <a:t>i</a:t>
            </a:r>
            <a:r>
              <a:rPr lang="en-IN" dirty="0">
                <a:solidFill>
                  <a:srgbClr val="C00000"/>
                </a:solidFill>
              </a:rPr>
              <a:t>) the file blocks are stored contiguously, and double buffering is used; </a:t>
            </a:r>
          </a:p>
          <a:p>
            <a:r>
              <a:rPr lang="en-IN" dirty="0">
                <a:solidFill>
                  <a:srgbClr val="C00000"/>
                </a:solidFill>
              </a:rPr>
              <a:t>             (ii) the file blocks are not stored contiguously.</a:t>
            </a:r>
          </a:p>
          <a:p>
            <a:r>
              <a:rPr lang="en-IN" dirty="0">
                <a:solidFill>
                  <a:srgbClr val="C00000"/>
                </a:solidFill>
              </a:rPr>
              <a:t>d. Assume that the file is ordered by part#; by doing a binary search, calculate the time it takes to search for a record given its part# value.</a:t>
            </a:r>
          </a:p>
          <a:p>
            <a:endParaRPr lang="en-IN" dirty="0"/>
          </a:p>
        </p:txBody>
      </p:sp>
      <p:sp>
        <p:nvSpPr>
          <p:cNvPr id="3" name="Content Placeholder 2"/>
          <p:cNvSpPr>
            <a:spLocks noGrp="1"/>
          </p:cNvSpPr>
          <p:nvPr>
            <p:ph sz="quarter" idx="10"/>
          </p:nvPr>
        </p:nvSpPr>
        <p:spPr/>
        <p:txBody>
          <a:bodyPr/>
          <a:lstStyle/>
          <a:p>
            <a:r>
              <a:rPr lang="en-IN" dirty="0">
                <a:solidFill>
                  <a:srgbClr val="00B050"/>
                </a:solidFill>
              </a:rPr>
              <a:t>Question 1</a:t>
            </a:r>
          </a:p>
        </p:txBody>
      </p:sp>
    </p:spTree>
    <p:extLst>
      <p:ext uri="{BB962C8B-B14F-4D97-AF65-F5344CB8AC3E}">
        <p14:creationId xmlns:p14="http://schemas.microsoft.com/office/powerpoint/2010/main" val="39342236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6400" y="1493838"/>
            <a:ext cx="10530541" cy="3544327"/>
          </a:xfrm>
        </p:spPr>
        <p:txBody>
          <a:bodyPr>
            <a:normAutofit fontScale="92500" lnSpcReduction="20000"/>
          </a:bodyPr>
          <a:lstStyle/>
          <a:p>
            <a:pPr marL="457200" indent="-457200">
              <a:buAutoNum type="arabicPeriod"/>
            </a:pPr>
            <a:r>
              <a:rPr lang="en-IN" dirty="0"/>
              <a:t>Practice Drawing ER or EER</a:t>
            </a:r>
          </a:p>
          <a:p>
            <a:pPr marL="457200" indent="-457200">
              <a:buAutoNum type="arabicPeriod"/>
            </a:pPr>
            <a:r>
              <a:rPr lang="en-IN" dirty="0"/>
              <a:t>Obtain Relational schema for ER or EER</a:t>
            </a:r>
          </a:p>
          <a:p>
            <a:pPr marL="457200" indent="-457200">
              <a:buAutoNum type="arabicPeriod"/>
            </a:pPr>
            <a:r>
              <a:rPr lang="en-IN" dirty="0"/>
              <a:t>Practice SQL , Relational Algebra, Tuple calculus and domain Calculus problems.</a:t>
            </a:r>
          </a:p>
          <a:p>
            <a:pPr marL="457200" indent="-457200">
              <a:buAutoNum type="arabicPeriod"/>
            </a:pPr>
            <a:r>
              <a:rPr lang="en-IN" dirty="0"/>
              <a:t>Learn FD , Armstrong axioms and Inference rules.</a:t>
            </a:r>
          </a:p>
          <a:p>
            <a:pPr marL="457200" indent="-457200">
              <a:buAutoNum type="arabicPeriod"/>
            </a:pPr>
            <a:r>
              <a:rPr lang="en-IN" dirty="0"/>
              <a:t>To find closure and Keys prime and non prime.</a:t>
            </a:r>
          </a:p>
          <a:p>
            <a:pPr marL="457200" indent="-457200">
              <a:buAutoNum type="arabicPeriod"/>
            </a:pPr>
            <a:r>
              <a:rPr lang="en-IN" dirty="0"/>
              <a:t>Learn Normalizing the given schema.(1, 2, 3 , BCNF, 4, 5) NFs</a:t>
            </a:r>
          </a:p>
          <a:p>
            <a:pPr marL="457200" indent="-457200">
              <a:buAutoNum type="arabicPeriod"/>
            </a:pPr>
            <a:r>
              <a:rPr lang="en-IN" dirty="0"/>
              <a:t>Practice  to determine the NF of the given schema and converting it higher level schema.</a:t>
            </a:r>
          </a:p>
          <a:p>
            <a:pPr marL="457200" indent="-457200">
              <a:buAutoNum type="arabicPeriod"/>
            </a:pPr>
            <a:r>
              <a:rPr lang="en-IN" dirty="0"/>
              <a:t>Determining how to calculate File related and Hashing related terms.</a:t>
            </a:r>
          </a:p>
          <a:p>
            <a:pPr marL="457200" indent="-457200">
              <a:buAutoNum type="arabicPeriod"/>
            </a:pPr>
            <a:endParaRPr lang="en-IN" dirty="0"/>
          </a:p>
          <a:p>
            <a:pPr marL="457200" indent="-457200">
              <a:buAutoNum type="arabicPeriod"/>
            </a:pPr>
            <a:endParaRPr lang="en-IN" dirty="0"/>
          </a:p>
        </p:txBody>
      </p:sp>
      <p:sp>
        <p:nvSpPr>
          <p:cNvPr id="3" name="Content Placeholder 2"/>
          <p:cNvSpPr>
            <a:spLocks noGrp="1"/>
          </p:cNvSpPr>
          <p:nvPr>
            <p:ph sz="quarter" idx="10"/>
          </p:nvPr>
        </p:nvSpPr>
        <p:spPr/>
        <p:txBody>
          <a:bodyPr/>
          <a:lstStyle/>
          <a:p>
            <a:r>
              <a:rPr lang="en-IN" dirty="0">
                <a:solidFill>
                  <a:srgbClr val="7030A0"/>
                </a:solidFill>
              </a:rPr>
              <a:t>Quick review for MIDSEM</a:t>
            </a:r>
          </a:p>
        </p:txBody>
      </p:sp>
      <p:pic>
        <p:nvPicPr>
          <p:cNvPr id="5" name="Picture 4"/>
          <p:cNvPicPr>
            <a:picLocks noChangeAspect="1"/>
          </p:cNvPicPr>
          <p:nvPr/>
        </p:nvPicPr>
        <p:blipFill>
          <a:blip r:embed="rId2"/>
          <a:stretch>
            <a:fillRect/>
          </a:stretch>
        </p:blipFill>
        <p:spPr>
          <a:xfrm>
            <a:off x="1326777" y="4733365"/>
            <a:ext cx="8695764" cy="1757082"/>
          </a:xfrm>
          <a:prstGeom prst="rect">
            <a:avLst/>
          </a:prstGeom>
        </p:spPr>
      </p:pic>
    </p:spTree>
    <p:extLst>
      <p:ext uri="{BB962C8B-B14F-4D97-AF65-F5344CB8AC3E}">
        <p14:creationId xmlns:p14="http://schemas.microsoft.com/office/powerpoint/2010/main" val="42623693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90848" y="2993454"/>
            <a:ext cx="2355088" cy="1450529"/>
          </a:xfrm>
        </p:spPr>
        <p:txBody>
          <a:bodyPr>
            <a:noAutofit/>
          </a:bodyPr>
          <a:lstStyle/>
          <a:p>
            <a:r>
              <a:rPr lang="en-IN" sz="4800" b="1" dirty="0">
                <a:solidFill>
                  <a:srgbClr val="FF0000"/>
                </a:solidFill>
              </a:rPr>
              <a:t>THANK YOU</a:t>
            </a:r>
          </a:p>
        </p:txBody>
      </p:sp>
      <p:sp>
        <p:nvSpPr>
          <p:cNvPr id="3" name="Content Placeholder 2"/>
          <p:cNvSpPr>
            <a:spLocks noGrp="1"/>
          </p:cNvSpPr>
          <p:nvPr>
            <p:ph sz="quarter" idx="10"/>
          </p:nvPr>
        </p:nvSpPr>
        <p:spPr/>
        <p:txBody>
          <a:bodyPr/>
          <a:lstStyle/>
          <a:p>
            <a:endParaRPr lang="en-IN"/>
          </a:p>
        </p:txBody>
      </p:sp>
    </p:spTree>
    <p:extLst>
      <p:ext uri="{BB962C8B-B14F-4D97-AF65-F5344CB8AC3E}">
        <p14:creationId xmlns:p14="http://schemas.microsoft.com/office/powerpoint/2010/main" val="3884486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1791855" y="3117273"/>
            <a:ext cx="8903854" cy="1143000"/>
          </a:xfrm>
        </p:spPr>
        <p:txBody>
          <a:bodyPr>
            <a:normAutofit/>
          </a:bodyPr>
          <a:lstStyle/>
          <a:p>
            <a:r>
              <a:rPr lang="en-IN" sz="4400" dirty="0">
                <a:solidFill>
                  <a:srgbClr val="00B050"/>
                </a:solidFill>
              </a:rPr>
              <a:t>SECONDARY STORAGE DEVICES</a:t>
            </a:r>
          </a:p>
        </p:txBody>
      </p:sp>
    </p:spTree>
    <p:extLst>
      <p:ext uri="{BB962C8B-B14F-4D97-AF65-F5344CB8AC3E}">
        <p14:creationId xmlns:p14="http://schemas.microsoft.com/office/powerpoint/2010/main" val="4269177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Secondary Storage Devices</a:t>
            </a:r>
          </a:p>
        </p:txBody>
      </p:sp>
      <p:pic>
        <p:nvPicPr>
          <p:cNvPr id="2" name="Picture 1"/>
          <p:cNvPicPr>
            <a:picLocks noChangeAspect="1"/>
          </p:cNvPicPr>
          <p:nvPr/>
        </p:nvPicPr>
        <p:blipFill>
          <a:blip r:embed="rId2"/>
          <a:stretch>
            <a:fillRect/>
          </a:stretch>
        </p:blipFill>
        <p:spPr>
          <a:xfrm>
            <a:off x="1699260" y="1715452"/>
            <a:ext cx="6659880" cy="3993678"/>
          </a:xfrm>
          <a:prstGeom prst="rect">
            <a:avLst/>
          </a:prstGeom>
        </p:spPr>
      </p:pic>
    </p:spTree>
    <p:extLst>
      <p:ext uri="{BB962C8B-B14F-4D97-AF65-F5344CB8AC3E}">
        <p14:creationId xmlns:p14="http://schemas.microsoft.com/office/powerpoint/2010/main" val="1041897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Secondary Storage Devices</a:t>
            </a:r>
          </a:p>
        </p:txBody>
      </p:sp>
      <p:pic>
        <p:nvPicPr>
          <p:cNvPr id="4" name="Picture 3"/>
          <p:cNvPicPr>
            <a:picLocks noChangeAspect="1"/>
          </p:cNvPicPr>
          <p:nvPr/>
        </p:nvPicPr>
        <p:blipFill>
          <a:blip r:embed="rId2"/>
          <a:stretch>
            <a:fillRect/>
          </a:stretch>
        </p:blipFill>
        <p:spPr>
          <a:xfrm>
            <a:off x="1704975" y="1528762"/>
            <a:ext cx="7530465" cy="4976743"/>
          </a:xfrm>
          <a:prstGeom prst="rect">
            <a:avLst/>
          </a:prstGeom>
        </p:spPr>
      </p:pic>
    </p:spTree>
    <p:extLst>
      <p:ext uri="{BB962C8B-B14F-4D97-AF65-F5344CB8AC3E}">
        <p14:creationId xmlns:p14="http://schemas.microsoft.com/office/powerpoint/2010/main" val="1538262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Secondary Storage Devices</a:t>
            </a:r>
          </a:p>
        </p:txBody>
      </p:sp>
      <p:pic>
        <p:nvPicPr>
          <p:cNvPr id="2" name="Picture 1"/>
          <p:cNvPicPr>
            <a:picLocks noChangeAspect="1"/>
          </p:cNvPicPr>
          <p:nvPr/>
        </p:nvPicPr>
        <p:blipFill>
          <a:blip r:embed="rId2"/>
          <a:stretch>
            <a:fillRect/>
          </a:stretch>
        </p:blipFill>
        <p:spPr>
          <a:xfrm>
            <a:off x="1211580" y="1413936"/>
            <a:ext cx="7669929" cy="4803983"/>
          </a:xfrm>
          <a:prstGeom prst="rect">
            <a:avLst/>
          </a:prstGeom>
        </p:spPr>
      </p:pic>
    </p:spTree>
    <p:extLst>
      <p:ext uri="{BB962C8B-B14F-4D97-AF65-F5344CB8AC3E}">
        <p14:creationId xmlns:p14="http://schemas.microsoft.com/office/powerpoint/2010/main" val="29867792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762</TotalTime>
  <Words>1070</Words>
  <Application>Microsoft Office PowerPoint</Application>
  <PresentationFormat>Widescreen</PresentationFormat>
  <Paragraphs>127</Paragraphs>
  <Slides>57</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57</vt:i4>
      </vt:variant>
    </vt:vector>
  </HeadingPairs>
  <TitlesOfParts>
    <vt:vector size="65" baseType="lpstr">
      <vt:lpstr>Arial</vt:lpstr>
      <vt:lpstr>Calibri</vt:lpstr>
      <vt:lpstr>Calibri Light</vt:lpstr>
      <vt:lpstr>Minion-Italic</vt:lpstr>
      <vt:lpstr>Minion-Regular</vt:lpstr>
      <vt:lpstr>Times New Roman</vt:lpstr>
      <vt:lpstr>Wingdings</vt:lpstr>
      <vt:lpstr>Office Theme</vt:lpstr>
      <vt:lpstr> SSZG518:     Database design  and                           Applications                   Ms. Uma Maheswari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SSZG518:     Database design  and                           Applications                   Ms. Uma Ganesan</dc:title>
  <dc:creator>Uma Ganesan</dc:creator>
  <cp:lastModifiedBy>Uma Ganesan</cp:lastModifiedBy>
  <cp:revision>26</cp:revision>
  <dcterms:created xsi:type="dcterms:W3CDTF">2016-04-01T01:37:25Z</dcterms:created>
  <dcterms:modified xsi:type="dcterms:W3CDTF">2019-09-26T08:25:42Z</dcterms:modified>
</cp:coreProperties>
</file>